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media/image12.jpg" ContentType="image/png"/>
  <Override PartName="/ppt/media/image20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70" r:id="rId13"/>
    <p:sldId id="267" r:id="rId14"/>
    <p:sldId id="269" r:id="rId15"/>
    <p:sldId id="272" r:id="rId16"/>
    <p:sldId id="275" r:id="rId17"/>
    <p:sldId id="271" r:id="rId18"/>
    <p:sldId id="268" r:id="rId19"/>
    <p:sldId id="265" r:id="rId20"/>
    <p:sldId id="273" r:id="rId21"/>
    <p:sldId id="277" r:id="rId22"/>
    <p:sldId id="278" r:id="rId23"/>
    <p:sldId id="276" r:id="rId2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hana Bilić Drašković" initials="TBD" lastIdx="1" clrIdx="0">
    <p:extLst>
      <p:ext uri="{19B8F6BF-5375-455C-9EA6-DF929625EA0E}">
        <p15:presenceInfo xmlns:p15="http://schemas.microsoft.com/office/powerpoint/2012/main" userId="Tihana Bilić Drašković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50B7"/>
    <a:srgbClr val="FBDFD9"/>
    <a:srgbClr val="F39481"/>
    <a:srgbClr val="FAFAD2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0" autoAdjust="0"/>
    <p:restoredTop sz="94660"/>
  </p:normalViewPr>
  <p:slideViewPr>
    <p:cSldViewPr snapToGrid="0">
      <p:cViewPr varScale="1">
        <p:scale>
          <a:sx n="74" d="100"/>
          <a:sy n="74" d="100"/>
        </p:scale>
        <p:origin x="77" y="370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4-16T08:39:51.523" idx="1">
    <p:pos x="6868" y="-52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DD987-3C52-45E3-8852-B0D6F7F3668F}" type="datetimeFigureOut">
              <a:rPr lang="hr-HR" smtClean="0"/>
              <a:t>1.5.2023.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4FD14-82F0-41C5-BBA9-AFD56621D4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04212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DD987-3C52-45E3-8852-B0D6F7F3668F}" type="datetimeFigureOut">
              <a:rPr lang="hr-HR" smtClean="0"/>
              <a:t>1.5.2023.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4FD14-82F0-41C5-BBA9-AFD56621D4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4793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DD987-3C52-45E3-8852-B0D6F7F3668F}" type="datetimeFigureOut">
              <a:rPr lang="hr-HR" smtClean="0"/>
              <a:t>1.5.2023.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4FD14-82F0-41C5-BBA9-AFD56621D4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75749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DD987-3C52-45E3-8852-B0D6F7F3668F}" type="datetimeFigureOut">
              <a:rPr lang="hr-HR" smtClean="0"/>
              <a:t>1.5.2023.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4FD14-82F0-41C5-BBA9-AFD56621D4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7168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DD987-3C52-45E3-8852-B0D6F7F3668F}" type="datetimeFigureOut">
              <a:rPr lang="hr-HR" smtClean="0"/>
              <a:t>1.5.2023.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4FD14-82F0-41C5-BBA9-AFD56621D4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62758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DD987-3C52-45E3-8852-B0D6F7F3668F}" type="datetimeFigureOut">
              <a:rPr lang="hr-HR" smtClean="0"/>
              <a:t>1.5.2023.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4FD14-82F0-41C5-BBA9-AFD56621D4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24500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DD987-3C52-45E3-8852-B0D6F7F3668F}" type="datetimeFigureOut">
              <a:rPr lang="hr-HR" smtClean="0"/>
              <a:t>1.5.2023.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4FD14-82F0-41C5-BBA9-AFD56621D4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39667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DD987-3C52-45E3-8852-B0D6F7F3668F}" type="datetimeFigureOut">
              <a:rPr lang="hr-HR" smtClean="0"/>
              <a:t>1.5.2023.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4FD14-82F0-41C5-BBA9-AFD56621D4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8330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DD987-3C52-45E3-8852-B0D6F7F3668F}" type="datetimeFigureOut">
              <a:rPr lang="hr-HR" smtClean="0"/>
              <a:t>1.5.2023.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4FD14-82F0-41C5-BBA9-AFD56621D4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8074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DD987-3C52-45E3-8852-B0D6F7F3668F}" type="datetimeFigureOut">
              <a:rPr lang="hr-HR" smtClean="0"/>
              <a:t>1.5.2023.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4FD14-82F0-41C5-BBA9-AFD56621D4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04699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DD987-3C52-45E3-8852-B0D6F7F3668F}" type="datetimeFigureOut">
              <a:rPr lang="hr-HR" smtClean="0"/>
              <a:t>1.5.2023.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4FD14-82F0-41C5-BBA9-AFD56621D4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4872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DD987-3C52-45E3-8852-B0D6F7F3668F}" type="datetimeFigureOut">
              <a:rPr lang="hr-HR" smtClean="0"/>
              <a:t>1.5.2023.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4FD14-82F0-41C5-BBA9-AFD56621D4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088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4" Type="http://schemas.openxmlformats.org/officeDocument/2006/relationships/comments" Target="../comments/commen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5808">
              <a:schemeClr val="accent1">
                <a:lumMod val="20000"/>
                <a:lumOff val="80000"/>
              </a:schemeClr>
            </a:gs>
            <a:gs pos="20000">
              <a:schemeClr val="accent6">
                <a:lumMod val="20000"/>
                <a:lumOff val="80000"/>
              </a:schemeClr>
            </a:gs>
            <a:gs pos="67790">
              <a:schemeClr val="accent1">
                <a:lumMod val="20000"/>
                <a:lumOff val="80000"/>
              </a:schemeClr>
            </a:gs>
            <a:gs pos="74000">
              <a:schemeClr val="accent1">
                <a:lumMod val="20000"/>
                <a:lumOff val="80000"/>
              </a:schemeClr>
            </a:gs>
            <a:gs pos="26000">
              <a:schemeClr val="accent6">
                <a:lumMod val="20000"/>
                <a:lumOff val="80000"/>
              </a:schemeClr>
            </a:gs>
            <a:gs pos="83000">
              <a:schemeClr val="accent1">
                <a:lumMod val="20000"/>
                <a:lumOff val="8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err="1">
                <a:latin typeface="+mn-lt"/>
              </a:rPr>
              <a:t>This</a:t>
            </a:r>
            <a:r>
              <a:rPr lang="hr-HR" dirty="0">
                <a:latin typeface="+mn-lt"/>
              </a:rPr>
              <a:t> </a:t>
            </a:r>
            <a:r>
              <a:rPr lang="hr-HR" dirty="0" err="1">
                <a:latin typeface="+mn-lt"/>
              </a:rPr>
              <a:t>is</a:t>
            </a:r>
            <a:r>
              <a:rPr lang="hr-HR" dirty="0">
                <a:latin typeface="+mn-lt"/>
              </a:rPr>
              <a:t> </a:t>
            </a:r>
            <a:r>
              <a:rPr lang="hr-HR" dirty="0" err="1">
                <a:latin typeface="+mn-lt"/>
              </a:rPr>
              <a:t>us</a:t>
            </a:r>
            <a:r>
              <a:rPr lang="hr-HR" dirty="0">
                <a:latin typeface="+mn-lt"/>
              </a:rPr>
              <a:t>….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sz="7200" dirty="0"/>
              <a:t>Eco </a:t>
            </a:r>
            <a:r>
              <a:rPr lang="hr-HR" sz="7200" dirty="0" err="1"/>
              <a:t>Empowerment</a:t>
            </a:r>
            <a:r>
              <a:rPr lang="hr-HR" sz="7200" dirty="0"/>
              <a:t> </a:t>
            </a:r>
          </a:p>
          <a:p>
            <a:r>
              <a:rPr lang="hr-HR" sz="7200" dirty="0"/>
              <a:t>Team Croatia</a:t>
            </a:r>
          </a:p>
        </p:txBody>
      </p:sp>
      <p:sp>
        <p:nvSpPr>
          <p:cNvPr id="4" name="Pravokutnik 3"/>
          <p:cNvSpPr/>
          <p:nvPr/>
        </p:nvSpPr>
        <p:spPr>
          <a:xfrm rot="19828266">
            <a:off x="-552239" y="1480916"/>
            <a:ext cx="13866424" cy="4513810"/>
          </a:xfrm>
          <a:prstGeom prst="rect">
            <a:avLst/>
          </a:prstGeom>
          <a:solidFill>
            <a:schemeClr val="accent6">
              <a:lumMod val="40000"/>
              <a:lumOff val="6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710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jagram toka: Postupak 7"/>
          <p:cNvSpPr/>
          <p:nvPr/>
        </p:nvSpPr>
        <p:spPr>
          <a:xfrm>
            <a:off x="428625" y="709129"/>
            <a:ext cx="4265002" cy="5583676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Ana Vidović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0" b="20390"/>
          <a:stretch>
            <a:fillRect/>
          </a:stretch>
        </p:blipFill>
        <p:spPr>
          <a:effectLst>
            <a:glow rad="254000">
              <a:schemeClr val="bg1">
                <a:alpha val="40000"/>
              </a:schemeClr>
            </a:glow>
          </a:effectLst>
        </p:spPr>
      </p:pic>
      <p:sp>
        <p:nvSpPr>
          <p:cNvPr id="3" name="Rezervirano mjesto teksta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hr-HR" sz="4400" dirty="0"/>
              <a:t>Age:13</a:t>
            </a:r>
          </a:p>
          <a:p>
            <a:r>
              <a:rPr lang="hr-HR" sz="4400" dirty="0" err="1"/>
              <a:t>Likes:adventure</a:t>
            </a:r>
            <a:r>
              <a:rPr lang="hr-HR" sz="4400" dirty="0"/>
              <a:t>,</a:t>
            </a:r>
          </a:p>
          <a:p>
            <a:r>
              <a:rPr lang="hr-HR" sz="4400" dirty="0" err="1"/>
              <a:t>nature,learning</a:t>
            </a:r>
            <a:r>
              <a:rPr lang="hr-HR" sz="4400" dirty="0"/>
              <a:t>,</a:t>
            </a:r>
          </a:p>
          <a:p>
            <a:r>
              <a:rPr lang="hr-HR" sz="4400" dirty="0" err="1"/>
              <a:t>swimming,sports</a:t>
            </a:r>
            <a:r>
              <a:rPr lang="hr-HR" sz="4400" dirty="0"/>
              <a:t>,</a:t>
            </a:r>
          </a:p>
          <a:p>
            <a:r>
              <a:rPr lang="hr-HR" sz="4400" dirty="0" err="1"/>
              <a:t>animals</a:t>
            </a:r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r>
              <a:rPr lang="hr-HR" sz="4400" dirty="0" err="1"/>
              <a:t>Doesn’t</a:t>
            </a:r>
            <a:r>
              <a:rPr lang="hr-HR" sz="4400" dirty="0"/>
              <a:t> </a:t>
            </a:r>
            <a:r>
              <a:rPr lang="hr-HR" sz="4400" dirty="0" err="1"/>
              <a:t>like:bugs,tomatoes</a:t>
            </a:r>
            <a:endParaRPr lang="hr-HR" sz="4400" dirty="0"/>
          </a:p>
          <a:p>
            <a:endParaRPr lang="hr-HR" sz="4400" dirty="0"/>
          </a:p>
        </p:txBody>
      </p:sp>
      <p:sp>
        <p:nvSpPr>
          <p:cNvPr id="5" name="Naslov 1"/>
          <p:cNvSpPr txBox="1">
            <a:spLocks/>
          </p:cNvSpPr>
          <p:nvPr/>
        </p:nvSpPr>
        <p:spPr>
          <a:xfrm>
            <a:off x="686338" y="784536"/>
            <a:ext cx="4072715" cy="16285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4400">
                <a:latin typeface="+mn-lt"/>
              </a:rPr>
              <a:t/>
            </a:r>
            <a:br>
              <a:rPr lang="hr-HR" sz="4400">
                <a:latin typeface="+mn-lt"/>
              </a:rPr>
            </a:br>
            <a:endParaRPr lang="hr-HR" sz="4400" dirty="0">
              <a:latin typeface="+mn-lt"/>
            </a:endParaRPr>
          </a:p>
        </p:txBody>
      </p:sp>
      <p:sp>
        <p:nvSpPr>
          <p:cNvPr id="6" name="Rezervirano mjesto teksta 5"/>
          <p:cNvSpPr txBox="1">
            <a:spLocks/>
          </p:cNvSpPr>
          <p:nvPr/>
        </p:nvSpPr>
        <p:spPr>
          <a:xfrm>
            <a:off x="686338" y="2345527"/>
            <a:ext cx="4072715" cy="387916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r-HR" sz="3600" dirty="0"/>
          </a:p>
          <a:p>
            <a:endParaRPr lang="hr-HR" sz="4800" dirty="0"/>
          </a:p>
          <a:p>
            <a:endParaRPr lang="hr-HR" sz="4800" dirty="0"/>
          </a:p>
        </p:txBody>
      </p:sp>
      <p:sp>
        <p:nvSpPr>
          <p:cNvPr id="7" name="Pravokutnik 6"/>
          <p:cNvSpPr/>
          <p:nvPr/>
        </p:nvSpPr>
        <p:spPr>
          <a:xfrm>
            <a:off x="401601" y="616226"/>
            <a:ext cx="4370424" cy="5770631"/>
          </a:xfrm>
          <a:prstGeom prst="rect">
            <a:avLst/>
          </a:prstGeom>
          <a:noFill/>
          <a:ln w="171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67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jagram toka: Postupak 8"/>
          <p:cNvSpPr/>
          <p:nvPr/>
        </p:nvSpPr>
        <p:spPr>
          <a:xfrm>
            <a:off x="401601" y="707634"/>
            <a:ext cx="4292026" cy="5583676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Marko </a:t>
            </a:r>
            <a:r>
              <a:rPr lang="hr-H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Parčina</a:t>
            </a:r>
            <a:endParaRPr lang="hr-H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effectLst>
            <a:glow rad="254000">
              <a:schemeClr val="bg1">
                <a:alpha val="40000"/>
              </a:schemeClr>
            </a:glow>
          </a:effectLst>
        </p:spPr>
      </p:pic>
      <p:sp>
        <p:nvSpPr>
          <p:cNvPr id="5" name="Rezervirano mjesto teksta 4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sz="4400" dirty="0"/>
              <a:t>Age: 13</a:t>
            </a:r>
          </a:p>
          <a:p>
            <a:r>
              <a:rPr lang="hr-HR" sz="4400" dirty="0" err="1"/>
              <a:t>Likes</a:t>
            </a:r>
            <a:r>
              <a:rPr lang="hr-HR" sz="4400" dirty="0"/>
              <a:t>: video </a:t>
            </a:r>
            <a:r>
              <a:rPr lang="hr-HR" sz="4400" dirty="0" err="1"/>
              <a:t>games</a:t>
            </a:r>
            <a:r>
              <a:rPr lang="hr-HR" sz="4400" dirty="0"/>
              <a:t>, </a:t>
            </a:r>
            <a:r>
              <a:rPr lang="hr-HR" sz="4400" dirty="0" err="1"/>
              <a:t>volleyball</a:t>
            </a:r>
            <a:endParaRPr lang="hr-HR" sz="4400" dirty="0"/>
          </a:p>
          <a:p>
            <a:endParaRPr lang="hr-HR" sz="4400" dirty="0"/>
          </a:p>
          <a:p>
            <a:endParaRPr lang="hr-HR" sz="4400" dirty="0"/>
          </a:p>
          <a:p>
            <a:r>
              <a:rPr lang="hr-HR" sz="4400" dirty="0" err="1"/>
              <a:t>Doesn’t</a:t>
            </a:r>
            <a:r>
              <a:rPr lang="hr-HR" sz="4400" dirty="0"/>
              <a:t> </a:t>
            </a:r>
            <a:r>
              <a:rPr lang="hr-HR" sz="4400" dirty="0" err="1"/>
              <a:t>like</a:t>
            </a:r>
            <a:r>
              <a:rPr lang="hr-HR" sz="4400" dirty="0"/>
              <a:t>: </a:t>
            </a:r>
            <a:r>
              <a:rPr lang="hr-HR" sz="4400" dirty="0" err="1"/>
              <a:t>math</a:t>
            </a:r>
            <a:endParaRPr lang="hr-HR" sz="4400"/>
          </a:p>
          <a:p>
            <a:endParaRPr lang="hr-HR" sz="4400" dirty="0"/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686338" y="783041"/>
            <a:ext cx="4072715" cy="16285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4400">
                <a:latin typeface="+mn-lt"/>
              </a:rPr>
              <a:t/>
            </a:r>
            <a:br>
              <a:rPr lang="hr-HR" sz="4400">
                <a:latin typeface="+mn-lt"/>
              </a:rPr>
            </a:br>
            <a:endParaRPr lang="hr-HR" sz="4400" dirty="0">
              <a:latin typeface="+mn-lt"/>
            </a:endParaRPr>
          </a:p>
        </p:txBody>
      </p:sp>
      <p:sp>
        <p:nvSpPr>
          <p:cNvPr id="7" name="Rezervirano mjesto teksta 5"/>
          <p:cNvSpPr txBox="1">
            <a:spLocks/>
          </p:cNvSpPr>
          <p:nvPr/>
        </p:nvSpPr>
        <p:spPr>
          <a:xfrm>
            <a:off x="686338" y="2344032"/>
            <a:ext cx="4072715" cy="387916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r-HR" sz="3600" dirty="0"/>
          </a:p>
          <a:p>
            <a:endParaRPr lang="hr-HR" sz="4800" dirty="0"/>
          </a:p>
          <a:p>
            <a:endParaRPr lang="hr-HR" sz="4800" dirty="0"/>
          </a:p>
        </p:txBody>
      </p:sp>
      <p:sp>
        <p:nvSpPr>
          <p:cNvPr id="8" name="Pravokutnik 7"/>
          <p:cNvSpPr/>
          <p:nvPr/>
        </p:nvSpPr>
        <p:spPr>
          <a:xfrm>
            <a:off x="323204" y="613583"/>
            <a:ext cx="4448821" cy="5771779"/>
          </a:xfrm>
          <a:prstGeom prst="rect">
            <a:avLst/>
          </a:prstGeom>
          <a:noFill/>
          <a:ln w="171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978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jagram toka: Postupak 12"/>
          <p:cNvSpPr/>
          <p:nvPr/>
        </p:nvSpPr>
        <p:spPr>
          <a:xfrm>
            <a:off x="515697" y="707635"/>
            <a:ext cx="4292026" cy="5583676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400" dirty="0">
                <a:latin typeface="+mn-lt"/>
              </a:rPr>
              <a:t>Petar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0" b="20390"/>
          <a:stretch>
            <a:fillRect/>
          </a:stretch>
        </p:blipFill>
        <p:spPr>
          <a:xfrm rot="10800000" flipV="1">
            <a:off x="6314569" y="1561039"/>
            <a:ext cx="5516994" cy="4356254"/>
          </a:xfrm>
        </p:spPr>
      </p:pic>
      <p:sp>
        <p:nvSpPr>
          <p:cNvPr id="5" name="Rezervirano mjesto teksta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Age:13</a:t>
            </a:r>
          </a:p>
          <a:p>
            <a:r>
              <a:rPr lang="hr-HR" sz="3600" dirty="0" err="1"/>
              <a:t>Likes</a:t>
            </a:r>
            <a:r>
              <a:rPr lang="hr-HR" sz="3600" dirty="0"/>
              <a:t>: </a:t>
            </a:r>
            <a:r>
              <a:rPr lang="hr-HR" sz="3600" dirty="0" err="1"/>
              <a:t>Food</a:t>
            </a:r>
            <a:r>
              <a:rPr lang="hr-HR" sz="3600" dirty="0"/>
              <a:t>, P.E., </a:t>
            </a:r>
            <a:r>
              <a:rPr lang="hr-HR" sz="3600" dirty="0" err="1"/>
              <a:t>basketball</a:t>
            </a:r>
            <a:endParaRPr lang="hr-HR" sz="3600" dirty="0"/>
          </a:p>
          <a:p>
            <a:endParaRPr lang="hr-HR" sz="3600" dirty="0"/>
          </a:p>
          <a:p>
            <a:r>
              <a:rPr lang="hr-HR" sz="3600" dirty="0" err="1"/>
              <a:t>Doesn’t</a:t>
            </a:r>
            <a:r>
              <a:rPr lang="hr-HR" sz="3600" dirty="0"/>
              <a:t> </a:t>
            </a:r>
            <a:r>
              <a:rPr lang="hr-HR" sz="3600" dirty="0" err="1"/>
              <a:t>like</a:t>
            </a:r>
            <a:r>
              <a:rPr lang="hr-HR" sz="3600" dirty="0"/>
              <a:t>: </a:t>
            </a:r>
            <a:r>
              <a:rPr lang="hr-HR" sz="3600" dirty="0" err="1"/>
              <a:t>school</a:t>
            </a:r>
            <a:r>
              <a:rPr lang="hr-HR" sz="3600" dirty="0"/>
              <a:t> </a:t>
            </a:r>
            <a:r>
              <a:rPr lang="hr-HR" sz="3600" dirty="0" err="1"/>
              <a:t>and</a:t>
            </a:r>
            <a:r>
              <a:rPr lang="hr-HR" sz="3600" dirty="0"/>
              <a:t> </a:t>
            </a:r>
            <a:r>
              <a:rPr lang="hr-HR" sz="3600" dirty="0" err="1"/>
              <a:t>broccoli</a:t>
            </a:r>
            <a:endParaRPr lang="hr-HR" sz="3600" dirty="0"/>
          </a:p>
        </p:txBody>
      </p:sp>
      <p:sp>
        <p:nvSpPr>
          <p:cNvPr id="10" name="Naslov 1"/>
          <p:cNvSpPr txBox="1">
            <a:spLocks/>
          </p:cNvSpPr>
          <p:nvPr/>
        </p:nvSpPr>
        <p:spPr>
          <a:xfrm>
            <a:off x="686338" y="783042"/>
            <a:ext cx="4072715" cy="16285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4400">
                <a:latin typeface="+mn-lt"/>
              </a:rPr>
              <a:t/>
            </a:r>
            <a:br>
              <a:rPr lang="hr-HR" sz="4400">
                <a:latin typeface="+mn-lt"/>
              </a:rPr>
            </a:br>
            <a:endParaRPr lang="hr-HR" sz="4400" dirty="0">
              <a:latin typeface="+mn-lt"/>
            </a:endParaRPr>
          </a:p>
        </p:txBody>
      </p:sp>
      <p:sp>
        <p:nvSpPr>
          <p:cNvPr id="11" name="Rezervirano mjesto teksta 5"/>
          <p:cNvSpPr txBox="1">
            <a:spLocks/>
          </p:cNvSpPr>
          <p:nvPr/>
        </p:nvSpPr>
        <p:spPr>
          <a:xfrm>
            <a:off x="686338" y="2344033"/>
            <a:ext cx="4072715" cy="387916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r-HR" sz="3600" dirty="0"/>
          </a:p>
          <a:p>
            <a:endParaRPr lang="hr-HR" sz="4800" dirty="0"/>
          </a:p>
          <a:p>
            <a:endParaRPr lang="hr-HR" sz="4800" dirty="0"/>
          </a:p>
        </p:txBody>
      </p:sp>
      <p:sp>
        <p:nvSpPr>
          <p:cNvPr id="12" name="Pravokutnik 11"/>
          <p:cNvSpPr/>
          <p:nvPr/>
        </p:nvSpPr>
        <p:spPr>
          <a:xfrm>
            <a:off x="437300" y="707635"/>
            <a:ext cx="4448821" cy="5683437"/>
          </a:xfrm>
          <a:prstGeom prst="rect">
            <a:avLst/>
          </a:prstGeom>
          <a:noFill/>
          <a:ln w="171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241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411" y="894946"/>
            <a:ext cx="3325846" cy="4351338"/>
          </a:xfrm>
        </p:spPr>
      </p:pic>
      <p:sp>
        <p:nvSpPr>
          <p:cNvPr id="9" name="Naslov 1"/>
          <p:cNvSpPr txBox="1">
            <a:spLocks/>
          </p:cNvSpPr>
          <p:nvPr/>
        </p:nvSpPr>
        <p:spPr>
          <a:xfrm>
            <a:off x="1034737" y="763958"/>
            <a:ext cx="4455307" cy="5471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>
                <a:latin typeface="+mn-lt"/>
              </a:rPr>
              <a:t/>
            </a:r>
            <a:br>
              <a:rPr lang="hr-HR">
                <a:latin typeface="+mn-lt"/>
              </a:rPr>
            </a:br>
            <a:endParaRPr lang="hr-HR" dirty="0">
              <a:latin typeface="+mn-lt"/>
            </a:endParaRPr>
          </a:p>
        </p:txBody>
      </p:sp>
      <p:sp>
        <p:nvSpPr>
          <p:cNvPr id="11" name="Rezervirano mjesto teksta 5"/>
          <p:cNvSpPr txBox="1">
            <a:spLocks/>
          </p:cNvSpPr>
          <p:nvPr/>
        </p:nvSpPr>
        <p:spPr>
          <a:xfrm>
            <a:off x="638276" y="2344032"/>
            <a:ext cx="4072715" cy="387916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r-HR" sz="3600" dirty="0"/>
          </a:p>
          <a:p>
            <a:endParaRPr lang="hr-HR" sz="4800" dirty="0"/>
          </a:p>
          <a:p>
            <a:endParaRPr lang="hr-HR" sz="4800" dirty="0"/>
          </a:p>
        </p:txBody>
      </p:sp>
      <p:sp>
        <p:nvSpPr>
          <p:cNvPr id="12" name="Pravokutnik 11"/>
          <p:cNvSpPr/>
          <p:nvPr/>
        </p:nvSpPr>
        <p:spPr>
          <a:xfrm>
            <a:off x="275141" y="584956"/>
            <a:ext cx="4448821" cy="5771779"/>
          </a:xfrm>
          <a:prstGeom prst="rect">
            <a:avLst/>
          </a:prstGeom>
          <a:noFill/>
          <a:ln w="171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Dijagram toka: Postupak 12"/>
          <p:cNvSpPr/>
          <p:nvPr/>
        </p:nvSpPr>
        <p:spPr>
          <a:xfrm>
            <a:off x="353539" y="679008"/>
            <a:ext cx="4292026" cy="5583676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8276" y="672746"/>
            <a:ext cx="5933211" cy="878531"/>
          </a:xfrm>
        </p:spPr>
        <p:txBody>
          <a:bodyPr/>
          <a:lstStyle/>
          <a:p>
            <a:r>
              <a:rPr lang="hr-HR" dirty="0" err="1">
                <a:latin typeface="+mn-lt"/>
              </a:rPr>
              <a:t>Felicija</a:t>
            </a:r>
            <a:r>
              <a:rPr lang="hr-HR" dirty="0">
                <a:solidFill>
                  <a:schemeClr val="bg1"/>
                </a:solidFill>
                <a:latin typeface="+mn-lt"/>
              </a:rPr>
              <a:t> </a:t>
            </a:r>
            <a:r>
              <a:rPr lang="hr-HR" dirty="0">
                <a:latin typeface="+mn-lt"/>
              </a:rPr>
              <a:t>Vrtlar</a:t>
            </a:r>
          </a:p>
        </p:txBody>
      </p:sp>
      <p:sp>
        <p:nvSpPr>
          <p:cNvPr id="10" name="Rezervirano mjesto sadržaja 9"/>
          <p:cNvSpPr>
            <a:spLocks noGrp="1"/>
          </p:cNvSpPr>
          <p:nvPr>
            <p:ph sz="half" idx="2"/>
          </p:nvPr>
        </p:nvSpPr>
        <p:spPr>
          <a:xfrm flipH="1">
            <a:off x="623825" y="1358297"/>
            <a:ext cx="3751451" cy="50833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600" dirty="0"/>
              <a:t>Age:13</a:t>
            </a:r>
          </a:p>
          <a:p>
            <a:pPr marL="0" indent="0">
              <a:buNone/>
            </a:pPr>
            <a:r>
              <a:rPr lang="hr-HR" sz="3600" dirty="0" err="1"/>
              <a:t>Likes</a:t>
            </a:r>
            <a:r>
              <a:rPr lang="hr-HR" sz="3600" dirty="0"/>
              <a:t>: dance, k-</a:t>
            </a:r>
            <a:r>
              <a:rPr lang="hr-HR" sz="3600" dirty="0" err="1"/>
              <a:t>dramas</a:t>
            </a:r>
            <a:r>
              <a:rPr lang="hr-HR" sz="3600" dirty="0"/>
              <a:t>, </a:t>
            </a:r>
            <a:r>
              <a:rPr lang="hr-HR" sz="3600" dirty="0" err="1"/>
              <a:t>summer</a:t>
            </a:r>
            <a:r>
              <a:rPr lang="hr-HR" sz="3600" dirty="0"/>
              <a:t>, music</a:t>
            </a:r>
          </a:p>
          <a:p>
            <a:endParaRPr lang="hr-HR" sz="3600" dirty="0"/>
          </a:p>
          <a:p>
            <a:pPr marL="0" indent="0">
              <a:buNone/>
            </a:pPr>
            <a:r>
              <a:rPr lang="hr-HR" sz="3600" dirty="0" err="1"/>
              <a:t>Doesn’t</a:t>
            </a:r>
            <a:r>
              <a:rPr lang="hr-HR" sz="3600" dirty="0"/>
              <a:t> </a:t>
            </a:r>
            <a:r>
              <a:rPr lang="hr-HR" sz="3600" dirty="0" err="1"/>
              <a:t>like:bugs</a:t>
            </a:r>
            <a:endParaRPr lang="hr-HR" sz="3600" dirty="0"/>
          </a:p>
          <a:p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235663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FF0000"/>
                </a:solidFill>
                <a:latin typeface="+mn-lt"/>
              </a:rPr>
              <a:t>How to </a:t>
            </a:r>
            <a:r>
              <a:rPr lang="hr-HR" dirty="0" err="1">
                <a:solidFill>
                  <a:srgbClr val="FF0000"/>
                </a:solidFill>
                <a:latin typeface="+mn-lt"/>
              </a:rPr>
              <a:t>introduce</a:t>
            </a:r>
            <a:r>
              <a:rPr lang="hr-HR" dirty="0">
                <a:solidFill>
                  <a:srgbClr val="FF0000"/>
                </a:solidFill>
                <a:latin typeface="+mn-lt"/>
              </a:rPr>
              <a:t> Croatia to </a:t>
            </a:r>
            <a:r>
              <a:rPr lang="hr-HR" dirty="0" err="1">
                <a:solidFill>
                  <a:srgbClr val="FF0000"/>
                </a:solidFill>
                <a:latin typeface="+mn-lt"/>
              </a:rPr>
              <a:t>you</a:t>
            </a:r>
            <a:r>
              <a:rPr lang="hr-HR" dirty="0">
                <a:solidFill>
                  <a:srgbClr val="FF0000"/>
                </a:solidFill>
                <a:latin typeface="+mn-lt"/>
              </a:rPr>
              <a:t>..?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4400" dirty="0" err="1">
                <a:solidFill>
                  <a:srgbClr val="FF0000"/>
                </a:solidFill>
              </a:rPr>
              <a:t>It’s</a:t>
            </a:r>
            <a:r>
              <a:rPr lang="hr-HR" sz="4400" dirty="0">
                <a:solidFill>
                  <a:srgbClr val="FF0000"/>
                </a:solidFill>
              </a:rPr>
              <a:t> </a:t>
            </a:r>
            <a:r>
              <a:rPr lang="hr-HR" sz="4400" dirty="0" err="1">
                <a:solidFill>
                  <a:srgbClr val="FF0000"/>
                </a:solidFill>
              </a:rPr>
              <a:t>all</a:t>
            </a:r>
            <a:r>
              <a:rPr lang="hr-HR" sz="4400" dirty="0">
                <a:solidFill>
                  <a:srgbClr val="FF0000"/>
                </a:solidFill>
              </a:rPr>
              <a:t> </a:t>
            </a:r>
            <a:r>
              <a:rPr lang="hr-HR" sz="4400" dirty="0" err="1">
                <a:solidFill>
                  <a:srgbClr val="FF0000"/>
                </a:solidFill>
              </a:rPr>
              <a:t>about</a:t>
            </a:r>
            <a:r>
              <a:rPr lang="hr-HR" sz="4400" dirty="0">
                <a:solidFill>
                  <a:srgbClr val="FF0000"/>
                </a:solidFill>
              </a:rPr>
              <a:t>…</a:t>
            </a:r>
          </a:p>
          <a:p>
            <a:pPr marL="0" indent="0">
              <a:buNone/>
            </a:pPr>
            <a:r>
              <a:rPr lang="hr-HR" sz="4400" dirty="0" err="1">
                <a:solidFill>
                  <a:schemeClr val="bg1"/>
                </a:solidFill>
              </a:rPr>
              <a:t>the</a:t>
            </a:r>
            <a:r>
              <a:rPr lang="hr-HR" sz="4400" dirty="0">
                <a:solidFill>
                  <a:schemeClr val="bg1"/>
                </a:solidFill>
              </a:rPr>
              <a:t> </a:t>
            </a:r>
            <a:r>
              <a:rPr lang="hr-HR" sz="4400" dirty="0" err="1">
                <a:solidFill>
                  <a:schemeClr val="bg1"/>
                </a:solidFill>
              </a:rPr>
              <a:t>sea</a:t>
            </a:r>
            <a:endParaRPr lang="hr-HR" sz="4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hr-HR" sz="4400" dirty="0" err="1">
                <a:solidFill>
                  <a:schemeClr val="bg1"/>
                </a:solidFill>
              </a:rPr>
              <a:t>the</a:t>
            </a:r>
            <a:r>
              <a:rPr lang="hr-HR" sz="4400" dirty="0">
                <a:solidFill>
                  <a:schemeClr val="bg1"/>
                </a:solidFill>
              </a:rPr>
              <a:t> </a:t>
            </a:r>
            <a:r>
              <a:rPr lang="hr-HR" sz="4400" dirty="0" err="1">
                <a:solidFill>
                  <a:schemeClr val="bg1"/>
                </a:solidFill>
              </a:rPr>
              <a:t>islands</a:t>
            </a:r>
            <a:endParaRPr lang="hr-HR" sz="4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hr-HR" sz="4400" dirty="0" err="1">
                <a:solidFill>
                  <a:schemeClr val="accent5">
                    <a:lumMod val="75000"/>
                  </a:schemeClr>
                </a:solidFill>
              </a:rPr>
              <a:t>our</a:t>
            </a:r>
            <a:r>
              <a:rPr lang="hr-HR" sz="4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hr-HR" sz="4400" dirty="0" err="1">
                <a:solidFill>
                  <a:schemeClr val="accent5">
                    <a:lumMod val="75000"/>
                  </a:schemeClr>
                </a:solidFill>
              </a:rPr>
              <a:t>culture</a:t>
            </a:r>
            <a:r>
              <a:rPr lang="hr-HR" sz="4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hr-HR" sz="4400" dirty="0" err="1">
                <a:solidFill>
                  <a:schemeClr val="accent5">
                    <a:lumMod val="75000"/>
                  </a:schemeClr>
                </a:solidFill>
              </a:rPr>
              <a:t>and</a:t>
            </a:r>
            <a:r>
              <a:rPr lang="hr-HR" sz="4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hr-HR" sz="4400" dirty="0" err="1">
                <a:solidFill>
                  <a:schemeClr val="accent5">
                    <a:lumMod val="75000"/>
                  </a:schemeClr>
                </a:solidFill>
              </a:rPr>
              <a:t>tradition</a:t>
            </a:r>
            <a:endParaRPr lang="hr-HR" sz="44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hr-HR" sz="4400" dirty="0" err="1">
                <a:solidFill>
                  <a:schemeClr val="accent5">
                    <a:lumMod val="75000"/>
                  </a:schemeClr>
                </a:solidFill>
              </a:rPr>
              <a:t>football</a:t>
            </a:r>
            <a:endParaRPr lang="hr-HR" sz="4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Dijagram toka: Postupak 5"/>
          <p:cNvSpPr/>
          <p:nvPr/>
        </p:nvSpPr>
        <p:spPr>
          <a:xfrm>
            <a:off x="460513" y="643082"/>
            <a:ext cx="10893287" cy="5068956"/>
          </a:xfrm>
          <a:prstGeom prst="flowChartProcess">
            <a:avLst/>
          </a:prstGeom>
          <a:solidFill>
            <a:schemeClr val="tx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389599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>
                <a:latin typeface="+mn-lt"/>
              </a:rPr>
              <a:t>What</a:t>
            </a:r>
            <a:r>
              <a:rPr lang="hr-HR" dirty="0">
                <a:latin typeface="+mn-lt"/>
              </a:rPr>
              <a:t> do </a:t>
            </a:r>
            <a:r>
              <a:rPr lang="hr-HR" dirty="0" err="1">
                <a:latin typeface="+mn-lt"/>
              </a:rPr>
              <a:t>we</a:t>
            </a:r>
            <a:r>
              <a:rPr lang="hr-HR" dirty="0">
                <a:latin typeface="+mn-lt"/>
              </a:rPr>
              <a:t> </a:t>
            </a:r>
            <a:r>
              <a:rPr lang="hr-HR" dirty="0" err="1">
                <a:latin typeface="+mn-lt"/>
              </a:rPr>
              <a:t>associate</a:t>
            </a:r>
            <a:r>
              <a:rPr lang="hr-HR" dirty="0">
                <a:latin typeface="+mn-lt"/>
              </a:rPr>
              <a:t> </a:t>
            </a:r>
            <a:r>
              <a:rPr lang="hr-HR" dirty="0" err="1">
                <a:latin typeface="+mn-lt"/>
              </a:rPr>
              <a:t>with</a:t>
            </a:r>
            <a:r>
              <a:rPr lang="hr-HR" dirty="0">
                <a:latin typeface="+mn-lt"/>
              </a:rPr>
              <a:t> </a:t>
            </a:r>
            <a:r>
              <a:rPr lang="hr-HR" dirty="0" err="1">
                <a:latin typeface="+mn-lt"/>
              </a:rPr>
              <a:t>Greece</a:t>
            </a:r>
            <a:r>
              <a:rPr lang="hr-HR" dirty="0">
                <a:latin typeface="+mn-lt"/>
              </a:rPr>
              <a:t>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/>
              <a:t>Greek</a:t>
            </a:r>
            <a:r>
              <a:rPr lang="hr-HR" dirty="0"/>
              <a:t> </a:t>
            </a:r>
            <a:r>
              <a:rPr lang="hr-HR" dirty="0" err="1"/>
              <a:t>yoghurt</a:t>
            </a:r>
            <a:r>
              <a:rPr lang="hr-HR" dirty="0"/>
              <a:t>, </a:t>
            </a:r>
            <a:r>
              <a:rPr lang="hr-HR" dirty="0" err="1"/>
              <a:t>sea</a:t>
            </a:r>
            <a:endParaRPr lang="hr-HR" dirty="0"/>
          </a:p>
          <a:p>
            <a:r>
              <a:rPr lang="hr-HR" dirty="0" err="1"/>
              <a:t>Greek</a:t>
            </a:r>
            <a:r>
              <a:rPr lang="hr-HR" dirty="0"/>
              <a:t> </a:t>
            </a:r>
            <a:r>
              <a:rPr lang="hr-HR" dirty="0" err="1"/>
              <a:t>alphabet</a:t>
            </a:r>
            <a:endParaRPr lang="hr-HR" dirty="0"/>
          </a:p>
          <a:p>
            <a:r>
              <a:rPr lang="hr-HR" dirty="0" err="1"/>
              <a:t>Greek</a:t>
            </a:r>
            <a:r>
              <a:rPr lang="hr-HR" dirty="0"/>
              <a:t> </a:t>
            </a:r>
            <a:r>
              <a:rPr lang="hr-HR" dirty="0" err="1"/>
              <a:t>mythology</a:t>
            </a:r>
            <a:endParaRPr lang="hr-HR" dirty="0"/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  <a:p>
            <a:pPr marL="0" indent="0">
              <a:buNone/>
            </a:pPr>
            <a:r>
              <a:rPr lang="hr-H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3717111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  <p:sp>
        <p:nvSpPr>
          <p:cNvPr id="10" name="Dijagram toka: Postupak 9"/>
          <p:cNvSpPr/>
          <p:nvPr/>
        </p:nvSpPr>
        <p:spPr>
          <a:xfrm>
            <a:off x="286906" y="457200"/>
            <a:ext cx="4292026" cy="5583676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>
                <a:latin typeface="Arial Rounded MT Bold" panose="020F0704030504030204" pitchFamily="34" charset="0"/>
              </a:rPr>
              <a:t>Kaštela</a:t>
            </a:r>
            <a:br>
              <a:rPr lang="hr-HR" sz="4000" dirty="0">
                <a:latin typeface="Arial Rounded MT Bold" panose="020F0704030504030204" pitchFamily="34" charset="0"/>
              </a:rPr>
            </a:br>
            <a:endParaRPr lang="hr-HR" sz="4000" dirty="0">
              <a:latin typeface="Arial Rounded MT Bold" panose="020F0704030504030204" pitchFamily="34" charset="0"/>
            </a:endParaRP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r-HR" sz="2800" dirty="0" err="1"/>
              <a:t>Lots</a:t>
            </a:r>
            <a:r>
              <a:rPr lang="hr-HR" sz="2800" dirty="0"/>
              <a:t> </a:t>
            </a:r>
            <a:r>
              <a:rPr lang="hr-HR" sz="2800" dirty="0" err="1"/>
              <a:t>of</a:t>
            </a:r>
            <a:r>
              <a:rPr lang="hr-HR" sz="2800" dirty="0"/>
              <a:t> </a:t>
            </a:r>
            <a:r>
              <a:rPr lang="hr-HR" sz="2800" dirty="0" err="1"/>
              <a:t>beaches</a:t>
            </a:r>
            <a:endParaRPr lang="hr-HR" sz="2800" dirty="0"/>
          </a:p>
          <a:p>
            <a:r>
              <a:rPr lang="hr-HR" sz="2800" dirty="0" err="1"/>
              <a:t>Houses</a:t>
            </a:r>
            <a:r>
              <a:rPr lang="hr-HR" sz="2800" dirty="0"/>
              <a:t> </a:t>
            </a:r>
            <a:r>
              <a:rPr lang="hr-HR" sz="2800" dirty="0" err="1"/>
              <a:t>made</a:t>
            </a:r>
            <a:r>
              <a:rPr lang="hr-HR" sz="2800" dirty="0"/>
              <a:t> </a:t>
            </a:r>
            <a:r>
              <a:rPr lang="hr-HR" sz="2800" dirty="0" err="1"/>
              <a:t>of</a:t>
            </a:r>
            <a:r>
              <a:rPr lang="hr-HR" sz="2800" dirty="0"/>
              <a:t> </a:t>
            </a:r>
            <a:r>
              <a:rPr lang="hr-HR" sz="2800" dirty="0" err="1"/>
              <a:t>stone</a:t>
            </a:r>
            <a:endParaRPr lang="hr-HR" sz="2800" dirty="0"/>
          </a:p>
          <a:p>
            <a:r>
              <a:rPr lang="hr-HR" sz="2800" dirty="0" err="1"/>
              <a:t>Friendly</a:t>
            </a:r>
            <a:r>
              <a:rPr lang="hr-HR" sz="2800" dirty="0"/>
              <a:t> </a:t>
            </a:r>
            <a:r>
              <a:rPr lang="hr-HR" sz="2800" dirty="0" err="1"/>
              <a:t>people</a:t>
            </a:r>
            <a:endParaRPr lang="hr-HR" sz="2800" dirty="0"/>
          </a:p>
          <a:p>
            <a:endParaRPr lang="hr-HR" sz="2800" dirty="0"/>
          </a:p>
        </p:txBody>
      </p:sp>
      <p:sp>
        <p:nvSpPr>
          <p:cNvPr id="7" name="Naslov 1"/>
          <p:cNvSpPr txBox="1">
            <a:spLocks/>
          </p:cNvSpPr>
          <p:nvPr/>
        </p:nvSpPr>
        <p:spPr>
          <a:xfrm>
            <a:off x="571643" y="532607"/>
            <a:ext cx="4072715" cy="16285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4400">
                <a:latin typeface="+mn-lt"/>
              </a:rPr>
              <a:t/>
            </a:r>
            <a:br>
              <a:rPr lang="hr-HR" sz="4400">
                <a:latin typeface="+mn-lt"/>
              </a:rPr>
            </a:br>
            <a:endParaRPr lang="hr-HR" sz="4400" dirty="0">
              <a:latin typeface="+mn-lt"/>
            </a:endParaRPr>
          </a:p>
        </p:txBody>
      </p:sp>
      <p:sp>
        <p:nvSpPr>
          <p:cNvPr id="8" name="Rezervirano mjesto teksta 5"/>
          <p:cNvSpPr txBox="1">
            <a:spLocks/>
          </p:cNvSpPr>
          <p:nvPr/>
        </p:nvSpPr>
        <p:spPr>
          <a:xfrm>
            <a:off x="571643" y="2093598"/>
            <a:ext cx="4072715" cy="387916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r-HR" sz="3600" dirty="0"/>
          </a:p>
          <a:p>
            <a:endParaRPr lang="hr-HR" sz="4800" dirty="0"/>
          </a:p>
          <a:p>
            <a:endParaRPr lang="hr-HR" sz="4800" dirty="0"/>
          </a:p>
        </p:txBody>
      </p:sp>
      <p:sp>
        <p:nvSpPr>
          <p:cNvPr id="9" name="Pravokutnik 8"/>
          <p:cNvSpPr/>
          <p:nvPr/>
        </p:nvSpPr>
        <p:spPr>
          <a:xfrm>
            <a:off x="208509" y="363149"/>
            <a:ext cx="4448821" cy="5771779"/>
          </a:xfrm>
          <a:prstGeom prst="rect">
            <a:avLst/>
          </a:prstGeom>
          <a:noFill/>
          <a:ln w="171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304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accent2">
                <a:lumMod val="20000"/>
                <a:lumOff val="80000"/>
              </a:schemeClr>
            </a:gs>
            <a:gs pos="71000">
              <a:schemeClr val="accent2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399517" y="365125"/>
            <a:ext cx="45719" cy="45719"/>
          </a:xfrm>
        </p:spPr>
        <p:txBody>
          <a:bodyPr>
            <a:normAutofit fontScale="90000"/>
          </a:bodyPr>
          <a:lstStyle/>
          <a:p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723321" y="2564296"/>
            <a:ext cx="8030817" cy="21369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7200" dirty="0" err="1">
                <a:latin typeface="+mj-lt"/>
              </a:rPr>
              <a:t>Meet</a:t>
            </a:r>
            <a:r>
              <a:rPr lang="hr-HR" sz="7200" dirty="0">
                <a:latin typeface="+mj-lt"/>
              </a:rPr>
              <a:t> </a:t>
            </a:r>
            <a:r>
              <a:rPr lang="hr-HR" sz="7200" dirty="0" err="1">
                <a:latin typeface="+mj-lt"/>
              </a:rPr>
              <a:t>the</a:t>
            </a:r>
            <a:r>
              <a:rPr lang="hr-HR" sz="7200" dirty="0">
                <a:latin typeface="+mj-lt"/>
              </a:rPr>
              <a:t> </a:t>
            </a:r>
            <a:r>
              <a:rPr lang="hr-HR" sz="7200" dirty="0" err="1">
                <a:latin typeface="+mj-lt"/>
              </a:rPr>
              <a:t>teachers</a:t>
            </a:r>
            <a:r>
              <a:rPr lang="hr-HR" sz="7200" dirty="0">
                <a:latin typeface="+mj-lt"/>
              </a:rPr>
              <a:t>…</a:t>
            </a:r>
          </a:p>
        </p:txBody>
      </p:sp>
      <p:sp>
        <p:nvSpPr>
          <p:cNvPr id="4" name="Okvir 3"/>
          <p:cNvSpPr/>
          <p:nvPr/>
        </p:nvSpPr>
        <p:spPr>
          <a:xfrm>
            <a:off x="417443" y="586409"/>
            <a:ext cx="45719" cy="4571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Pravokutnik 4"/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7030A0">
              <a:alpha val="5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8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jagram toka: Postupak 7"/>
          <p:cNvSpPr/>
          <p:nvPr/>
        </p:nvSpPr>
        <p:spPr>
          <a:xfrm>
            <a:off x="607183" y="637162"/>
            <a:ext cx="4292026" cy="5583676"/>
          </a:xfrm>
          <a:prstGeom prst="flowChartProcess">
            <a:avLst/>
          </a:prstGeom>
          <a:solidFill>
            <a:srgbClr val="C850B7">
              <a:alpha val="2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10391"/>
            <a:ext cx="3932237" cy="1600200"/>
          </a:xfrm>
        </p:spPr>
        <p:txBody>
          <a:bodyPr/>
          <a:lstStyle/>
          <a:p>
            <a:r>
              <a:rPr lang="hr-HR" sz="4400" dirty="0" err="1">
                <a:latin typeface="+mn-lt"/>
              </a:rPr>
              <a:t>Teacher</a:t>
            </a:r>
            <a:r>
              <a:rPr lang="hr-HR" dirty="0">
                <a:latin typeface="+mn-lt"/>
              </a:rPr>
              <a:t> </a:t>
            </a:r>
            <a:r>
              <a:rPr lang="hr-HR" sz="4400" dirty="0" err="1">
                <a:latin typeface="+mn-lt"/>
              </a:rPr>
              <a:t>Tijana</a:t>
            </a:r>
            <a:endParaRPr lang="hr-HR" sz="4400" dirty="0">
              <a:latin typeface="+mn-lt"/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0" b="20390"/>
          <a:stretch>
            <a:fillRect/>
          </a:stretch>
        </p:blipFill>
        <p:spPr/>
      </p:pic>
      <p:sp>
        <p:nvSpPr>
          <p:cNvPr id="3" name="Rezervirano mjesto teksta 2"/>
          <p:cNvSpPr>
            <a:spLocks noGrp="1"/>
          </p:cNvSpPr>
          <p:nvPr>
            <p:ph type="body" sz="half" idx="2"/>
          </p:nvPr>
        </p:nvSpPr>
        <p:spPr>
          <a:xfrm>
            <a:off x="839788" y="1818409"/>
            <a:ext cx="3932237" cy="4050579"/>
          </a:xfrm>
        </p:spPr>
        <p:txBody>
          <a:bodyPr>
            <a:normAutofit/>
          </a:bodyPr>
          <a:lstStyle/>
          <a:p>
            <a:r>
              <a:rPr lang="hr-HR" sz="3600" dirty="0"/>
              <a:t>English </a:t>
            </a:r>
            <a:r>
              <a:rPr lang="hr-HR" sz="3600" dirty="0" err="1"/>
              <a:t>and</a:t>
            </a:r>
            <a:r>
              <a:rPr lang="hr-HR" sz="3600" dirty="0"/>
              <a:t> </a:t>
            </a:r>
            <a:r>
              <a:rPr lang="hr-HR" sz="3600" dirty="0" err="1"/>
              <a:t>Italian</a:t>
            </a:r>
            <a:endParaRPr lang="hr-HR" sz="3600" dirty="0"/>
          </a:p>
          <a:p>
            <a:r>
              <a:rPr lang="hr-HR" sz="3600" dirty="0" err="1"/>
              <a:t>Likes</a:t>
            </a:r>
            <a:r>
              <a:rPr lang="hr-HR" sz="3600" dirty="0"/>
              <a:t>: </a:t>
            </a:r>
            <a:r>
              <a:rPr lang="hr-HR" sz="3600" dirty="0" err="1"/>
              <a:t>friendly</a:t>
            </a:r>
            <a:r>
              <a:rPr lang="hr-HR" sz="3600" dirty="0"/>
              <a:t> </a:t>
            </a:r>
            <a:r>
              <a:rPr lang="hr-HR" sz="3600" dirty="0" err="1"/>
              <a:t>people</a:t>
            </a:r>
            <a:r>
              <a:rPr lang="hr-HR" sz="3600" dirty="0"/>
              <a:t>, </a:t>
            </a:r>
            <a:r>
              <a:rPr lang="hr-HR" sz="3600" dirty="0" err="1"/>
              <a:t>nice</a:t>
            </a:r>
            <a:r>
              <a:rPr lang="hr-HR" sz="3600" dirty="0"/>
              <a:t> </a:t>
            </a:r>
            <a:r>
              <a:rPr lang="hr-HR" sz="3600" dirty="0" err="1"/>
              <a:t>weather</a:t>
            </a:r>
            <a:r>
              <a:rPr lang="hr-HR" sz="3600" dirty="0"/>
              <a:t>, </a:t>
            </a:r>
            <a:r>
              <a:rPr lang="hr-HR" sz="3600" dirty="0" err="1"/>
              <a:t>pink</a:t>
            </a:r>
            <a:r>
              <a:rPr lang="hr-HR" sz="3600" dirty="0"/>
              <a:t> </a:t>
            </a:r>
            <a:r>
              <a:rPr lang="hr-HR" sz="3600" dirty="0" err="1"/>
              <a:t>colour</a:t>
            </a:r>
            <a:r>
              <a:rPr lang="hr-HR" sz="3600" dirty="0"/>
              <a:t> </a:t>
            </a:r>
            <a:r>
              <a:rPr lang="hr-HR" sz="3600" dirty="0" err="1"/>
              <a:t>and</a:t>
            </a:r>
            <a:r>
              <a:rPr lang="hr-HR" sz="3600" dirty="0"/>
              <a:t> </a:t>
            </a:r>
            <a:r>
              <a:rPr lang="hr-HR" sz="3600" i="1" dirty="0"/>
              <a:t>pita me </a:t>
            </a:r>
            <a:r>
              <a:rPr lang="hr-HR" sz="3600" i="1" dirty="0" err="1"/>
              <a:t>jiro</a:t>
            </a:r>
            <a:r>
              <a:rPr lang="hr-HR" sz="3600" dirty="0"/>
              <a:t>!</a:t>
            </a:r>
          </a:p>
          <a:p>
            <a:r>
              <a:rPr lang="hr-HR" sz="3600" dirty="0" err="1"/>
              <a:t>Doesn’t</a:t>
            </a:r>
            <a:r>
              <a:rPr lang="hr-HR" sz="3600" dirty="0"/>
              <a:t> </a:t>
            </a:r>
            <a:r>
              <a:rPr lang="hr-HR" sz="3600" dirty="0" err="1"/>
              <a:t>like</a:t>
            </a:r>
            <a:r>
              <a:rPr lang="hr-HR" sz="3600" dirty="0"/>
              <a:t>: </a:t>
            </a:r>
            <a:r>
              <a:rPr lang="hr-HR" sz="3600" dirty="0" err="1"/>
              <a:t>snakes</a:t>
            </a:r>
            <a:endParaRPr lang="hr-HR" sz="3600" dirty="0"/>
          </a:p>
          <a:p>
            <a:endParaRPr lang="hr-HR" sz="3600" dirty="0"/>
          </a:p>
        </p:txBody>
      </p:sp>
      <p:sp>
        <p:nvSpPr>
          <p:cNvPr id="5" name="Naslov 1"/>
          <p:cNvSpPr txBox="1">
            <a:spLocks/>
          </p:cNvSpPr>
          <p:nvPr/>
        </p:nvSpPr>
        <p:spPr>
          <a:xfrm>
            <a:off x="891920" y="712569"/>
            <a:ext cx="4072715" cy="16285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4400">
                <a:latin typeface="+mn-lt"/>
              </a:rPr>
              <a:t/>
            </a:r>
            <a:br>
              <a:rPr lang="hr-HR" sz="4400">
                <a:latin typeface="+mn-lt"/>
              </a:rPr>
            </a:br>
            <a:endParaRPr lang="hr-HR" sz="4400" dirty="0">
              <a:latin typeface="+mn-lt"/>
            </a:endParaRPr>
          </a:p>
        </p:txBody>
      </p:sp>
      <p:sp>
        <p:nvSpPr>
          <p:cNvPr id="6" name="Rezervirano mjesto teksta 5"/>
          <p:cNvSpPr txBox="1">
            <a:spLocks/>
          </p:cNvSpPr>
          <p:nvPr/>
        </p:nvSpPr>
        <p:spPr>
          <a:xfrm>
            <a:off x="891920" y="2273560"/>
            <a:ext cx="4072715" cy="387916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r-HR" sz="3600" dirty="0"/>
          </a:p>
          <a:p>
            <a:endParaRPr lang="hr-HR" sz="4800" dirty="0"/>
          </a:p>
          <a:p>
            <a:endParaRPr lang="hr-HR" sz="4800" dirty="0"/>
          </a:p>
        </p:txBody>
      </p:sp>
      <p:sp>
        <p:nvSpPr>
          <p:cNvPr id="7" name="Pravokutnik 6"/>
          <p:cNvSpPr/>
          <p:nvPr/>
        </p:nvSpPr>
        <p:spPr>
          <a:xfrm>
            <a:off x="528786" y="543111"/>
            <a:ext cx="4448821" cy="5771779"/>
          </a:xfrm>
          <a:prstGeom prst="rect">
            <a:avLst/>
          </a:prstGeom>
          <a:noFill/>
          <a:ln w="171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06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jagram toka: Postupak 8"/>
          <p:cNvSpPr/>
          <p:nvPr/>
        </p:nvSpPr>
        <p:spPr>
          <a:xfrm>
            <a:off x="535384" y="584578"/>
            <a:ext cx="4292026" cy="5583676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>
                <a:latin typeface="+mn-lt"/>
              </a:rPr>
              <a:t>Teacher</a:t>
            </a:r>
            <a:r>
              <a:rPr lang="hr-HR" dirty="0">
                <a:latin typeface="+mn-lt"/>
              </a:rPr>
              <a:t> Tihana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273" y="1113182"/>
            <a:ext cx="2445551" cy="4351338"/>
          </a:xfrm>
        </p:spPr>
      </p:pic>
      <p:sp>
        <p:nvSpPr>
          <p:cNvPr id="5" name="Rezervirano mjesto sadržaja 4"/>
          <p:cNvSpPr>
            <a:spLocks noGrp="1"/>
          </p:cNvSpPr>
          <p:nvPr>
            <p:ph sz="half" idx="2"/>
          </p:nvPr>
        </p:nvSpPr>
        <p:spPr>
          <a:xfrm>
            <a:off x="838200" y="1480930"/>
            <a:ext cx="3475383" cy="46873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sz="3600" dirty="0" err="1"/>
              <a:t>Geography</a:t>
            </a:r>
            <a:r>
              <a:rPr lang="hr-HR" sz="3600" dirty="0"/>
              <a:t> </a:t>
            </a:r>
            <a:r>
              <a:rPr lang="hr-HR" sz="3600" dirty="0" err="1"/>
              <a:t>and</a:t>
            </a:r>
            <a:r>
              <a:rPr lang="hr-HR" sz="3600" dirty="0"/>
              <a:t> English </a:t>
            </a:r>
            <a:r>
              <a:rPr lang="hr-HR" sz="3600" dirty="0" err="1"/>
              <a:t>teacher</a:t>
            </a:r>
            <a:endParaRPr lang="hr-HR" sz="3600" dirty="0"/>
          </a:p>
          <a:p>
            <a:pPr marL="0" indent="0">
              <a:buNone/>
            </a:pPr>
            <a:r>
              <a:rPr lang="hr-HR" sz="3600" dirty="0" err="1"/>
              <a:t>Likes</a:t>
            </a:r>
            <a:r>
              <a:rPr lang="hr-HR" sz="3600" dirty="0"/>
              <a:t>: nature, </a:t>
            </a:r>
            <a:r>
              <a:rPr lang="hr-HR" sz="3600" dirty="0" err="1"/>
              <a:t>travelling</a:t>
            </a:r>
            <a:r>
              <a:rPr lang="hr-HR" sz="3600" dirty="0"/>
              <a:t>, </a:t>
            </a:r>
            <a:r>
              <a:rPr lang="hr-HR" sz="3600" dirty="0" err="1"/>
              <a:t>teaching</a:t>
            </a:r>
            <a:r>
              <a:rPr lang="hr-HR" sz="3600" dirty="0"/>
              <a:t>, </a:t>
            </a:r>
            <a:r>
              <a:rPr lang="hr-HR" sz="3600" dirty="0" err="1"/>
              <a:t>meeting</a:t>
            </a:r>
            <a:r>
              <a:rPr lang="hr-HR" sz="3600" dirty="0"/>
              <a:t> </a:t>
            </a:r>
            <a:r>
              <a:rPr lang="hr-HR" sz="3600" dirty="0" err="1"/>
              <a:t>people</a:t>
            </a:r>
            <a:endParaRPr lang="hr-HR" sz="3600" dirty="0"/>
          </a:p>
          <a:p>
            <a:pPr marL="0" indent="0">
              <a:buNone/>
            </a:pPr>
            <a:endParaRPr lang="hr-HR" sz="3600" dirty="0"/>
          </a:p>
          <a:p>
            <a:pPr marL="0" indent="0">
              <a:buNone/>
            </a:pPr>
            <a:r>
              <a:rPr lang="hr-HR" sz="3600" dirty="0" err="1"/>
              <a:t>Doesn’t</a:t>
            </a:r>
            <a:r>
              <a:rPr lang="hr-HR" sz="3600" dirty="0"/>
              <a:t> </a:t>
            </a:r>
            <a:r>
              <a:rPr lang="hr-HR" sz="3600" dirty="0" err="1"/>
              <a:t>like</a:t>
            </a:r>
            <a:r>
              <a:rPr lang="hr-HR" sz="3600" dirty="0"/>
              <a:t>: </a:t>
            </a:r>
            <a:r>
              <a:rPr lang="hr-HR" sz="3600" dirty="0" err="1"/>
              <a:t>mushrooms</a:t>
            </a:r>
            <a:endParaRPr lang="hr-HR" sz="3600" dirty="0"/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820121" y="659985"/>
            <a:ext cx="4072715" cy="16285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>
                <a:latin typeface="+mn-lt"/>
              </a:rPr>
              <a:t/>
            </a:r>
            <a:br>
              <a:rPr lang="hr-HR">
                <a:latin typeface="+mn-lt"/>
              </a:rPr>
            </a:br>
            <a:endParaRPr lang="hr-HR" dirty="0">
              <a:latin typeface="+mn-lt"/>
            </a:endParaRPr>
          </a:p>
        </p:txBody>
      </p:sp>
      <p:sp>
        <p:nvSpPr>
          <p:cNvPr id="7" name="Rezervirano mjesto teksta 5"/>
          <p:cNvSpPr txBox="1">
            <a:spLocks/>
          </p:cNvSpPr>
          <p:nvPr/>
        </p:nvSpPr>
        <p:spPr>
          <a:xfrm>
            <a:off x="820121" y="2220976"/>
            <a:ext cx="4072715" cy="387916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r-HR" sz="3600" dirty="0"/>
          </a:p>
          <a:p>
            <a:endParaRPr lang="hr-HR" sz="4800" dirty="0"/>
          </a:p>
          <a:p>
            <a:endParaRPr lang="hr-HR" sz="4800" dirty="0"/>
          </a:p>
        </p:txBody>
      </p:sp>
      <p:sp>
        <p:nvSpPr>
          <p:cNvPr id="8" name="Pravokutnik 7"/>
          <p:cNvSpPr/>
          <p:nvPr/>
        </p:nvSpPr>
        <p:spPr>
          <a:xfrm>
            <a:off x="456987" y="490527"/>
            <a:ext cx="4448821" cy="5771779"/>
          </a:xfrm>
          <a:prstGeom prst="rect">
            <a:avLst/>
          </a:prstGeom>
          <a:noFill/>
          <a:ln w="171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775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0" name="Rezervirano mjesto slike 9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6" b="9926"/>
          <a:stretch>
            <a:fillRect/>
          </a:stretch>
        </p:blipFill>
        <p:spPr>
          <a:xfrm>
            <a:off x="5018088" y="554478"/>
            <a:ext cx="6172200" cy="5087498"/>
          </a:xfrm>
          <a:effectLst>
            <a:softEdge rad="114300"/>
          </a:effectLst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582706" y="1402773"/>
            <a:ext cx="4189319" cy="4466215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hr-HR" sz="2400" b="1" dirty="0" err="1" smtClean="0">
                <a:solidFill>
                  <a:srgbClr val="002060"/>
                </a:solidFill>
              </a:rPr>
              <a:t>Our</a:t>
            </a:r>
            <a:r>
              <a:rPr lang="hr-HR" sz="2400" b="1" dirty="0" smtClean="0">
                <a:solidFill>
                  <a:srgbClr val="002060"/>
                </a:solidFill>
              </a:rPr>
              <a:t> </a:t>
            </a:r>
            <a:r>
              <a:rPr lang="hr-HR" sz="2400" b="1" dirty="0" err="1" smtClean="0">
                <a:solidFill>
                  <a:srgbClr val="002060"/>
                </a:solidFill>
              </a:rPr>
              <a:t>hometown</a:t>
            </a:r>
            <a:endParaRPr lang="hr-HR" sz="2400" b="1" dirty="0" smtClean="0">
              <a:solidFill>
                <a:srgbClr val="002060"/>
              </a:solidFill>
            </a:endParaRPr>
          </a:p>
          <a:p>
            <a:endParaRPr lang="hr-HR" sz="2400" b="1" dirty="0">
              <a:solidFill>
                <a:srgbClr val="002060"/>
              </a:solidFill>
            </a:endParaRPr>
          </a:p>
          <a:p>
            <a:r>
              <a:rPr lang="hr-HR" sz="2400" b="1" dirty="0" smtClean="0">
                <a:solidFill>
                  <a:srgbClr val="002060"/>
                </a:solidFill>
              </a:rPr>
              <a:t>Hi </a:t>
            </a:r>
            <a:r>
              <a:rPr lang="hr-HR" sz="2400" b="1" dirty="0" err="1">
                <a:solidFill>
                  <a:srgbClr val="002060"/>
                </a:solidFill>
              </a:rPr>
              <a:t>everyone</a:t>
            </a:r>
            <a:r>
              <a:rPr lang="hr-HR" sz="2400" b="1" dirty="0">
                <a:solidFill>
                  <a:srgbClr val="002060"/>
                </a:solidFill>
              </a:rPr>
              <a:t>!</a:t>
            </a:r>
          </a:p>
          <a:p>
            <a:endParaRPr lang="hr-HR" sz="2400" b="1" dirty="0">
              <a:solidFill>
                <a:srgbClr val="002060"/>
              </a:solidFill>
            </a:endParaRPr>
          </a:p>
          <a:p>
            <a:r>
              <a:rPr lang="hr-HR" sz="2400" b="1" dirty="0">
                <a:solidFill>
                  <a:srgbClr val="002060"/>
                </a:solidFill>
              </a:rPr>
              <a:t>Let </a:t>
            </a:r>
            <a:r>
              <a:rPr lang="hr-HR" sz="2400" b="1" dirty="0" err="1">
                <a:solidFill>
                  <a:srgbClr val="002060"/>
                </a:solidFill>
              </a:rPr>
              <a:t>us</a:t>
            </a:r>
            <a:r>
              <a:rPr lang="hr-HR" sz="2400" b="1" dirty="0">
                <a:solidFill>
                  <a:srgbClr val="002060"/>
                </a:solidFill>
              </a:rPr>
              <a:t> </a:t>
            </a:r>
            <a:r>
              <a:rPr lang="hr-HR" sz="2400" b="1" dirty="0" err="1">
                <a:solidFill>
                  <a:srgbClr val="002060"/>
                </a:solidFill>
              </a:rPr>
              <a:t>introduce</a:t>
            </a:r>
            <a:r>
              <a:rPr lang="hr-HR" sz="2400" b="1" dirty="0">
                <a:solidFill>
                  <a:srgbClr val="002060"/>
                </a:solidFill>
              </a:rPr>
              <a:t> </a:t>
            </a:r>
            <a:r>
              <a:rPr lang="hr-HR" sz="2400" b="1" dirty="0" err="1">
                <a:solidFill>
                  <a:srgbClr val="002060"/>
                </a:solidFill>
              </a:rPr>
              <a:t>ourselves</a:t>
            </a:r>
            <a:r>
              <a:rPr lang="hr-HR" sz="2400" b="1" dirty="0">
                <a:solidFill>
                  <a:srgbClr val="002060"/>
                </a:solidFill>
              </a:rPr>
              <a:t>…..</a:t>
            </a:r>
          </a:p>
          <a:p>
            <a:r>
              <a:rPr lang="hr-HR" sz="2400" b="1" dirty="0" err="1">
                <a:solidFill>
                  <a:srgbClr val="002060"/>
                </a:solidFill>
              </a:rPr>
              <a:t>This</a:t>
            </a:r>
            <a:r>
              <a:rPr lang="hr-HR" sz="2400" b="1" dirty="0">
                <a:solidFill>
                  <a:srgbClr val="002060"/>
                </a:solidFill>
              </a:rPr>
              <a:t> </a:t>
            </a:r>
            <a:r>
              <a:rPr lang="hr-HR" sz="2400" b="1" dirty="0" err="1">
                <a:solidFill>
                  <a:srgbClr val="002060"/>
                </a:solidFill>
              </a:rPr>
              <a:t>is</a:t>
            </a:r>
            <a:r>
              <a:rPr lang="hr-HR" sz="2400" b="1" dirty="0">
                <a:solidFill>
                  <a:srgbClr val="002060"/>
                </a:solidFill>
              </a:rPr>
              <a:t> </a:t>
            </a:r>
            <a:r>
              <a:rPr lang="hr-HR" sz="2400" b="1" dirty="0" err="1">
                <a:solidFill>
                  <a:srgbClr val="002060"/>
                </a:solidFill>
              </a:rPr>
              <a:t>our</a:t>
            </a:r>
            <a:r>
              <a:rPr lang="hr-HR" sz="2400" b="1" dirty="0">
                <a:solidFill>
                  <a:srgbClr val="002060"/>
                </a:solidFill>
              </a:rPr>
              <a:t> </a:t>
            </a:r>
            <a:r>
              <a:rPr lang="hr-HR" sz="2400" b="1" dirty="0" err="1">
                <a:solidFill>
                  <a:srgbClr val="002060"/>
                </a:solidFill>
              </a:rPr>
              <a:t>hometown</a:t>
            </a:r>
            <a:r>
              <a:rPr lang="hr-HR" sz="2400" b="1" dirty="0">
                <a:solidFill>
                  <a:srgbClr val="002060"/>
                </a:solidFill>
              </a:rPr>
              <a:t> </a:t>
            </a:r>
            <a:r>
              <a:rPr lang="hr-HR" sz="2400" b="1" dirty="0" err="1">
                <a:solidFill>
                  <a:srgbClr val="002060"/>
                </a:solidFill>
              </a:rPr>
              <a:t>of</a:t>
            </a:r>
            <a:r>
              <a:rPr lang="hr-HR" sz="2400" b="1" dirty="0">
                <a:solidFill>
                  <a:srgbClr val="002060"/>
                </a:solidFill>
              </a:rPr>
              <a:t> Kaštela….</a:t>
            </a:r>
          </a:p>
          <a:p>
            <a:r>
              <a:rPr lang="hr-HR" sz="2400" b="1" dirty="0" err="1">
                <a:solidFill>
                  <a:srgbClr val="002060"/>
                </a:solidFill>
              </a:rPr>
              <a:t>We</a:t>
            </a:r>
            <a:r>
              <a:rPr lang="hr-HR" sz="2400" b="1" dirty="0">
                <a:solidFill>
                  <a:srgbClr val="002060"/>
                </a:solidFill>
              </a:rPr>
              <a:t> are </a:t>
            </a:r>
            <a:r>
              <a:rPr lang="hr-HR" sz="2400" b="1" dirty="0" err="1">
                <a:solidFill>
                  <a:srgbClr val="002060"/>
                </a:solidFill>
              </a:rPr>
              <a:t>located</a:t>
            </a:r>
            <a:r>
              <a:rPr lang="hr-HR" sz="2400" b="1" dirty="0">
                <a:solidFill>
                  <a:srgbClr val="002060"/>
                </a:solidFill>
              </a:rPr>
              <a:t> </a:t>
            </a:r>
            <a:r>
              <a:rPr lang="hr-HR" sz="2400" b="1" dirty="0" err="1">
                <a:solidFill>
                  <a:srgbClr val="002060"/>
                </a:solidFill>
              </a:rPr>
              <a:t>near</a:t>
            </a:r>
            <a:r>
              <a:rPr lang="hr-HR" sz="2400" b="1" dirty="0">
                <a:solidFill>
                  <a:srgbClr val="002060"/>
                </a:solidFill>
              </a:rPr>
              <a:t> Split, </a:t>
            </a:r>
            <a:r>
              <a:rPr lang="hr-HR" sz="2400" b="1" dirty="0" err="1">
                <a:solidFill>
                  <a:srgbClr val="002060"/>
                </a:solidFill>
              </a:rPr>
              <a:t>the</a:t>
            </a:r>
            <a:r>
              <a:rPr lang="hr-HR" sz="2400" b="1" dirty="0">
                <a:solidFill>
                  <a:srgbClr val="002060"/>
                </a:solidFill>
              </a:rPr>
              <a:t> </a:t>
            </a:r>
            <a:r>
              <a:rPr lang="hr-HR" sz="2400" b="1" dirty="0" err="1">
                <a:solidFill>
                  <a:srgbClr val="002060"/>
                </a:solidFill>
              </a:rPr>
              <a:t>second</a:t>
            </a:r>
            <a:r>
              <a:rPr lang="hr-HR" sz="2400" b="1" dirty="0">
                <a:solidFill>
                  <a:srgbClr val="002060"/>
                </a:solidFill>
              </a:rPr>
              <a:t> </a:t>
            </a:r>
            <a:r>
              <a:rPr lang="hr-HR" sz="2400" b="1" dirty="0" err="1">
                <a:solidFill>
                  <a:srgbClr val="002060"/>
                </a:solidFill>
              </a:rPr>
              <a:t>largest</a:t>
            </a:r>
            <a:r>
              <a:rPr lang="hr-HR" sz="2400" b="1" dirty="0">
                <a:solidFill>
                  <a:srgbClr val="002060"/>
                </a:solidFill>
              </a:rPr>
              <a:t> </a:t>
            </a:r>
            <a:r>
              <a:rPr lang="hr-HR" sz="2400" b="1" dirty="0" err="1">
                <a:solidFill>
                  <a:srgbClr val="002060"/>
                </a:solidFill>
              </a:rPr>
              <a:t>city</a:t>
            </a:r>
            <a:r>
              <a:rPr lang="hr-HR" sz="2400" b="1" dirty="0">
                <a:solidFill>
                  <a:srgbClr val="002060"/>
                </a:solidFill>
              </a:rPr>
              <a:t> </a:t>
            </a:r>
            <a:r>
              <a:rPr lang="hr-HR" sz="2400" b="1" dirty="0" err="1">
                <a:solidFill>
                  <a:srgbClr val="002060"/>
                </a:solidFill>
              </a:rPr>
              <a:t>in</a:t>
            </a:r>
            <a:r>
              <a:rPr lang="hr-HR" sz="2400" b="1" dirty="0">
                <a:solidFill>
                  <a:srgbClr val="002060"/>
                </a:solidFill>
              </a:rPr>
              <a:t> Croatia </a:t>
            </a:r>
            <a:r>
              <a:rPr lang="hr-HR" sz="2400" b="1" dirty="0" err="1">
                <a:solidFill>
                  <a:srgbClr val="002060"/>
                </a:solidFill>
              </a:rPr>
              <a:t>with</a:t>
            </a:r>
            <a:r>
              <a:rPr lang="hr-HR" sz="2400" b="1" dirty="0">
                <a:solidFill>
                  <a:srgbClr val="002060"/>
                </a:solidFill>
              </a:rPr>
              <a:t> </a:t>
            </a:r>
            <a:r>
              <a:rPr lang="hr-HR" sz="2400" b="1" dirty="0" err="1">
                <a:solidFill>
                  <a:srgbClr val="002060"/>
                </a:solidFill>
              </a:rPr>
              <a:t>nearly</a:t>
            </a:r>
            <a:r>
              <a:rPr lang="hr-HR" sz="2400" b="1" dirty="0">
                <a:solidFill>
                  <a:srgbClr val="002060"/>
                </a:solidFill>
              </a:rPr>
              <a:t> 180 000 </a:t>
            </a:r>
            <a:r>
              <a:rPr lang="hr-HR" sz="2400" b="1" dirty="0" err="1">
                <a:solidFill>
                  <a:srgbClr val="002060"/>
                </a:solidFill>
              </a:rPr>
              <a:t>people</a:t>
            </a:r>
            <a:r>
              <a:rPr lang="hr-HR" sz="2400" b="1" dirty="0">
                <a:solidFill>
                  <a:srgbClr val="002060"/>
                </a:solidFill>
              </a:rPr>
              <a:t>…</a:t>
            </a:r>
          </a:p>
        </p:txBody>
      </p:sp>
      <p:sp>
        <p:nvSpPr>
          <p:cNvPr id="5" name="Rezervirano mjesto slike 2"/>
          <p:cNvSpPr txBox="1">
            <a:spLocks/>
          </p:cNvSpPr>
          <p:nvPr/>
        </p:nvSpPr>
        <p:spPr>
          <a:xfrm>
            <a:off x="5335588" y="1147763"/>
            <a:ext cx="6172200" cy="4873625"/>
          </a:xfrm>
          <a:prstGeom prst="rect">
            <a:avLst/>
          </a:prstGeom>
        </p:spPr>
      </p:sp>
      <p:sp>
        <p:nvSpPr>
          <p:cNvPr id="6" name="Rezervirano mjesto slike 2"/>
          <p:cNvSpPr txBox="1">
            <a:spLocks/>
          </p:cNvSpPr>
          <p:nvPr/>
        </p:nvSpPr>
        <p:spPr>
          <a:xfrm>
            <a:off x="5170125" y="921340"/>
            <a:ext cx="6172200" cy="4873625"/>
          </a:xfrm>
          <a:prstGeom prst="rect">
            <a:avLst/>
          </a:prstGeom>
        </p:spPr>
      </p:sp>
      <p:sp>
        <p:nvSpPr>
          <p:cNvPr id="9" name="Elipsa 8"/>
          <p:cNvSpPr/>
          <p:nvPr/>
        </p:nvSpPr>
        <p:spPr>
          <a:xfrm>
            <a:off x="8181974" y="4114800"/>
            <a:ext cx="752475" cy="638175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Strelica dolje 12"/>
          <p:cNvSpPr/>
          <p:nvPr/>
        </p:nvSpPr>
        <p:spPr>
          <a:xfrm rot="9257807">
            <a:off x="7925613" y="4465177"/>
            <a:ext cx="266659" cy="536358"/>
          </a:xfrm>
          <a:prstGeom prst="downArrow">
            <a:avLst>
              <a:gd name="adj1" fmla="val 50000"/>
              <a:gd name="adj2" fmla="val 51700"/>
            </a:avLst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Dijagram toka: Postupak 15"/>
          <p:cNvSpPr/>
          <p:nvPr/>
        </p:nvSpPr>
        <p:spPr>
          <a:xfrm>
            <a:off x="418289" y="921340"/>
            <a:ext cx="4426085" cy="4458056"/>
          </a:xfrm>
          <a:prstGeom prst="flowChartProcess">
            <a:avLst/>
          </a:prstGeom>
          <a:noFill/>
          <a:ln w="206375">
            <a:solidFill>
              <a:schemeClr val="bg2">
                <a:lumMod val="10000"/>
                <a:alpha val="6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347300"/>
      </p:ext>
    </p:extLst>
  </p:cSld>
  <p:clrMapOvr>
    <a:masterClrMapping/>
  </p:clrMapOvr>
  <p:transition spd="slow">
    <p:wheel spokes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utnik 5"/>
          <p:cNvSpPr/>
          <p:nvPr/>
        </p:nvSpPr>
        <p:spPr>
          <a:xfrm>
            <a:off x="700391" y="758757"/>
            <a:ext cx="4377447" cy="5457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400" dirty="0" err="1">
                <a:latin typeface="+mn-lt"/>
              </a:rPr>
              <a:t>Headmistress</a:t>
            </a:r>
            <a:r>
              <a:rPr lang="hr-HR" sz="4400" dirty="0">
                <a:latin typeface="+mn-lt"/>
              </a:rPr>
              <a:t> Nives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r-HR" sz="3600" dirty="0" err="1"/>
              <a:t>Religious</a:t>
            </a:r>
            <a:r>
              <a:rPr lang="hr-HR" sz="3600" dirty="0"/>
              <a:t> </a:t>
            </a:r>
            <a:r>
              <a:rPr lang="hr-HR" sz="3600" dirty="0" err="1"/>
              <a:t>Education</a:t>
            </a:r>
            <a:r>
              <a:rPr lang="hr-HR" sz="3600" dirty="0"/>
              <a:t> </a:t>
            </a:r>
            <a:r>
              <a:rPr lang="hr-HR" sz="3600" dirty="0" err="1"/>
              <a:t>teacher</a:t>
            </a:r>
            <a:endParaRPr lang="hr-HR" sz="3600" dirty="0"/>
          </a:p>
          <a:p>
            <a:r>
              <a:rPr lang="hr-HR" sz="3600" dirty="0" err="1"/>
              <a:t>Likes</a:t>
            </a:r>
            <a:r>
              <a:rPr lang="hr-HR" sz="3600" dirty="0"/>
              <a:t>: </a:t>
            </a:r>
            <a:r>
              <a:rPr lang="hr-HR" sz="3600" dirty="0" err="1"/>
              <a:t>long</a:t>
            </a:r>
            <a:r>
              <a:rPr lang="hr-HR" sz="3600" dirty="0"/>
              <a:t> </a:t>
            </a:r>
            <a:r>
              <a:rPr lang="hr-HR" sz="3600" dirty="0" err="1"/>
              <a:t>walks</a:t>
            </a:r>
            <a:r>
              <a:rPr lang="hr-HR" sz="3600" dirty="0"/>
              <a:t>, bike </a:t>
            </a:r>
            <a:r>
              <a:rPr lang="hr-HR" sz="3600" dirty="0" err="1"/>
              <a:t>riding</a:t>
            </a:r>
            <a:endParaRPr lang="hr-HR" sz="3600" dirty="0"/>
          </a:p>
          <a:p>
            <a:endParaRPr lang="hr-HR" sz="3600" dirty="0"/>
          </a:p>
          <a:p>
            <a:r>
              <a:rPr lang="hr-HR" sz="3600" dirty="0" err="1"/>
              <a:t>Doesn’t</a:t>
            </a:r>
            <a:r>
              <a:rPr lang="hr-HR" sz="3600" dirty="0"/>
              <a:t> </a:t>
            </a:r>
            <a:r>
              <a:rPr lang="hr-HR" sz="3600" dirty="0" err="1"/>
              <a:t>like</a:t>
            </a:r>
            <a:r>
              <a:rPr lang="hr-HR" sz="3600" dirty="0"/>
              <a:t>: </a:t>
            </a:r>
            <a:r>
              <a:rPr lang="hr-HR" sz="3600" dirty="0" err="1"/>
              <a:t>snakes</a:t>
            </a:r>
            <a:endParaRPr lang="hr-HR" sz="36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6884" y="2057400"/>
            <a:ext cx="4454946" cy="3409562"/>
          </a:xfrm>
          <a:prstGeom prst="rect">
            <a:avLst/>
          </a:prstGeom>
        </p:spPr>
      </p:pic>
      <p:sp>
        <p:nvSpPr>
          <p:cNvPr id="7" name="Pravokutnik 6"/>
          <p:cNvSpPr/>
          <p:nvPr/>
        </p:nvSpPr>
        <p:spPr>
          <a:xfrm>
            <a:off x="666237" y="695526"/>
            <a:ext cx="4445753" cy="5583677"/>
          </a:xfrm>
          <a:prstGeom prst="rect">
            <a:avLst/>
          </a:prstGeom>
          <a:noFill/>
          <a:ln w="171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97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1539297"/>
            <a:ext cx="10515600" cy="1325563"/>
          </a:xfrm>
        </p:spPr>
        <p:txBody>
          <a:bodyPr/>
          <a:lstStyle/>
          <a:p>
            <a:r>
              <a:rPr lang="hr-HR" b="1" dirty="0" err="1">
                <a:solidFill>
                  <a:schemeClr val="bg1"/>
                </a:solidFill>
              </a:rPr>
              <a:t>Meet</a:t>
            </a:r>
            <a:r>
              <a:rPr lang="hr-HR" b="1" dirty="0">
                <a:solidFill>
                  <a:schemeClr val="bg1"/>
                </a:solidFill>
              </a:rPr>
              <a:t> </a:t>
            </a:r>
            <a:r>
              <a:rPr lang="hr-HR" b="1" dirty="0" err="1">
                <a:solidFill>
                  <a:schemeClr val="bg1"/>
                </a:solidFill>
              </a:rPr>
              <a:t>the</a:t>
            </a:r>
            <a:r>
              <a:rPr lang="hr-HR" b="1" dirty="0">
                <a:solidFill>
                  <a:schemeClr val="bg1"/>
                </a:solidFill>
              </a:rPr>
              <a:t> </a:t>
            </a:r>
            <a:r>
              <a:rPr lang="hr-HR" b="1" dirty="0" err="1">
                <a:solidFill>
                  <a:schemeClr val="bg1"/>
                </a:solidFill>
              </a:rPr>
              <a:t>school</a:t>
            </a:r>
            <a:r>
              <a:rPr lang="hr-HR" b="1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15" name="Rezervirano mjesto sadržaja 14"/>
          <p:cNvSpPr>
            <a:spLocks noGrp="1"/>
          </p:cNvSpPr>
          <p:nvPr>
            <p:ph idx="1"/>
          </p:nvPr>
        </p:nvSpPr>
        <p:spPr>
          <a:xfrm>
            <a:off x="487017" y="715617"/>
            <a:ext cx="10866783" cy="5461346"/>
          </a:xfr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9452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How </a:t>
            </a:r>
            <a:r>
              <a:rPr lang="hr-HR" b="1" dirty="0" err="1"/>
              <a:t>does</a:t>
            </a:r>
            <a:r>
              <a:rPr lang="hr-HR" b="1" dirty="0"/>
              <a:t> </a:t>
            </a:r>
            <a:r>
              <a:rPr lang="hr-HR" b="1" dirty="0" err="1"/>
              <a:t>our</a:t>
            </a:r>
            <a:r>
              <a:rPr lang="hr-HR" b="1" dirty="0"/>
              <a:t> </a:t>
            </a:r>
            <a:r>
              <a:rPr lang="hr-HR" b="1" dirty="0" err="1"/>
              <a:t>school</a:t>
            </a:r>
            <a:r>
              <a:rPr lang="hr-HR" b="1" dirty="0"/>
              <a:t> </a:t>
            </a:r>
            <a:r>
              <a:rPr lang="hr-HR" b="1" dirty="0" err="1"/>
              <a:t>affect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enviroment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65825" y="1796442"/>
            <a:ext cx="10515600" cy="4351338"/>
          </a:xfrm>
        </p:spPr>
        <p:txBody>
          <a:bodyPr/>
          <a:lstStyle/>
          <a:p>
            <a:r>
              <a:rPr lang="hr-HR" sz="3200" b="1" dirty="0" err="1">
                <a:solidFill>
                  <a:srgbClr val="FF0000"/>
                </a:solidFill>
              </a:rPr>
              <a:t>We</a:t>
            </a:r>
            <a:r>
              <a:rPr lang="hr-HR" sz="3200" b="1" dirty="0">
                <a:solidFill>
                  <a:srgbClr val="FF0000"/>
                </a:solidFill>
              </a:rPr>
              <a:t> </a:t>
            </a:r>
            <a:r>
              <a:rPr lang="hr-HR" sz="3200" b="1" dirty="0" err="1">
                <a:solidFill>
                  <a:srgbClr val="FF0000"/>
                </a:solidFill>
              </a:rPr>
              <a:t>get</a:t>
            </a:r>
            <a:r>
              <a:rPr lang="hr-HR" sz="3200" b="1" dirty="0">
                <a:solidFill>
                  <a:srgbClr val="FF0000"/>
                </a:solidFill>
              </a:rPr>
              <a:t> </a:t>
            </a:r>
            <a:r>
              <a:rPr lang="hr-HR" sz="3200" b="1" dirty="0" err="1">
                <a:solidFill>
                  <a:srgbClr val="FF0000"/>
                </a:solidFill>
              </a:rPr>
              <a:t>involved</a:t>
            </a:r>
            <a:r>
              <a:rPr lang="hr-HR" sz="3200" b="1" dirty="0">
                <a:solidFill>
                  <a:srgbClr val="FF0000"/>
                </a:solidFill>
              </a:rPr>
              <a:t> </a:t>
            </a:r>
            <a:r>
              <a:rPr lang="hr-HR" sz="3200" b="1" dirty="0" err="1">
                <a:solidFill>
                  <a:srgbClr val="FF0000"/>
                </a:solidFill>
              </a:rPr>
              <a:t>in</a:t>
            </a:r>
            <a:r>
              <a:rPr lang="hr-HR" sz="3200" b="1" dirty="0">
                <a:solidFill>
                  <a:srgbClr val="FF0000"/>
                </a:solidFill>
              </a:rPr>
              <a:t> </a:t>
            </a:r>
            <a:r>
              <a:rPr lang="hr-HR" sz="3200" b="1" dirty="0" err="1">
                <a:solidFill>
                  <a:srgbClr val="FF0000"/>
                </a:solidFill>
              </a:rPr>
              <a:t>many</a:t>
            </a:r>
            <a:r>
              <a:rPr lang="hr-HR" sz="3200" b="1" dirty="0">
                <a:solidFill>
                  <a:srgbClr val="FF0000"/>
                </a:solidFill>
              </a:rPr>
              <a:t> </a:t>
            </a:r>
            <a:r>
              <a:rPr lang="hr-HR" sz="3200" b="1" dirty="0" err="1">
                <a:solidFill>
                  <a:srgbClr val="FF0000"/>
                </a:solidFill>
              </a:rPr>
              <a:t>eco</a:t>
            </a:r>
            <a:r>
              <a:rPr lang="hr-HR" sz="3200" b="1" dirty="0">
                <a:solidFill>
                  <a:srgbClr val="FF0000"/>
                </a:solidFill>
              </a:rPr>
              <a:t> </a:t>
            </a:r>
            <a:r>
              <a:rPr lang="hr-HR" sz="3200" b="1" dirty="0" err="1">
                <a:solidFill>
                  <a:srgbClr val="FF0000"/>
                </a:solidFill>
              </a:rPr>
              <a:t>projects</a:t>
            </a:r>
            <a:endParaRPr lang="hr-HR" sz="3200" b="1" dirty="0">
              <a:solidFill>
                <a:srgbClr val="FF0000"/>
              </a:solidFill>
            </a:endParaRPr>
          </a:p>
          <a:p>
            <a:r>
              <a:rPr lang="hr-HR" sz="3200" b="1" dirty="0" err="1">
                <a:solidFill>
                  <a:srgbClr val="FF0000"/>
                </a:solidFill>
              </a:rPr>
              <a:t>We</a:t>
            </a:r>
            <a:r>
              <a:rPr lang="hr-HR" sz="3200" b="1" dirty="0">
                <a:solidFill>
                  <a:srgbClr val="FF0000"/>
                </a:solidFill>
              </a:rPr>
              <a:t> </a:t>
            </a:r>
            <a:r>
              <a:rPr lang="hr-HR" sz="3200" b="1" dirty="0" err="1">
                <a:solidFill>
                  <a:srgbClr val="FF0000"/>
                </a:solidFill>
              </a:rPr>
              <a:t>have</a:t>
            </a:r>
            <a:r>
              <a:rPr lang="hr-HR" sz="3200" b="1" dirty="0">
                <a:solidFill>
                  <a:srgbClr val="FF0000"/>
                </a:solidFill>
              </a:rPr>
              <a:t> </a:t>
            </a:r>
            <a:r>
              <a:rPr lang="hr-HR" sz="3200" b="1" dirty="0" err="1">
                <a:solidFill>
                  <a:srgbClr val="FF0000"/>
                </a:solidFill>
              </a:rPr>
              <a:t>classes</a:t>
            </a:r>
            <a:r>
              <a:rPr lang="hr-HR" sz="3200" b="1" dirty="0">
                <a:solidFill>
                  <a:srgbClr val="FF0000"/>
                </a:solidFill>
              </a:rPr>
              <a:t> </a:t>
            </a:r>
            <a:r>
              <a:rPr lang="hr-HR" sz="3200" b="1" dirty="0" err="1">
                <a:solidFill>
                  <a:srgbClr val="FF0000"/>
                </a:solidFill>
              </a:rPr>
              <a:t>where</a:t>
            </a:r>
            <a:r>
              <a:rPr lang="hr-HR" sz="3200" b="1" dirty="0">
                <a:solidFill>
                  <a:srgbClr val="FF0000"/>
                </a:solidFill>
              </a:rPr>
              <a:t> </a:t>
            </a:r>
            <a:r>
              <a:rPr lang="hr-HR" sz="3200" b="1" dirty="0" err="1">
                <a:solidFill>
                  <a:srgbClr val="FF0000"/>
                </a:solidFill>
              </a:rPr>
              <a:t>we</a:t>
            </a:r>
            <a:r>
              <a:rPr lang="hr-HR" sz="3200" b="1" dirty="0">
                <a:solidFill>
                  <a:srgbClr val="FF0000"/>
                </a:solidFill>
              </a:rPr>
              <a:t> </a:t>
            </a:r>
            <a:r>
              <a:rPr lang="hr-HR" sz="3200" b="1" dirty="0" err="1">
                <a:solidFill>
                  <a:srgbClr val="FF0000"/>
                </a:solidFill>
              </a:rPr>
              <a:t>learn</a:t>
            </a:r>
            <a:r>
              <a:rPr lang="hr-HR" sz="3200" b="1" dirty="0">
                <a:solidFill>
                  <a:srgbClr val="FF0000"/>
                </a:solidFill>
              </a:rPr>
              <a:t> </a:t>
            </a:r>
            <a:r>
              <a:rPr lang="hr-HR" sz="3200" b="1" dirty="0" err="1">
                <a:solidFill>
                  <a:srgbClr val="FF0000"/>
                </a:solidFill>
              </a:rPr>
              <a:t>about</a:t>
            </a:r>
            <a:r>
              <a:rPr lang="hr-HR" sz="3200" b="1" dirty="0">
                <a:solidFill>
                  <a:srgbClr val="FF0000"/>
                </a:solidFill>
              </a:rPr>
              <a:t> </a:t>
            </a:r>
            <a:r>
              <a:rPr lang="hr-HR" sz="3200" b="1" dirty="0" err="1">
                <a:solidFill>
                  <a:srgbClr val="FF0000"/>
                </a:solidFill>
              </a:rPr>
              <a:t>enviromental</a:t>
            </a:r>
            <a:r>
              <a:rPr lang="hr-HR" sz="3200" b="1" dirty="0">
                <a:solidFill>
                  <a:srgbClr val="FF0000"/>
                </a:solidFill>
              </a:rPr>
              <a:t> </a:t>
            </a:r>
            <a:r>
              <a:rPr lang="hr-HR" sz="3200" b="1" dirty="0" err="1">
                <a:solidFill>
                  <a:srgbClr val="FF0000"/>
                </a:solidFill>
              </a:rPr>
              <a:t>problems</a:t>
            </a:r>
            <a:endParaRPr lang="hr-HR" sz="3200" b="1" dirty="0">
              <a:solidFill>
                <a:srgbClr val="FF0000"/>
              </a:solidFill>
            </a:endParaRPr>
          </a:p>
          <a:p>
            <a:r>
              <a:rPr lang="hr-HR" sz="3200" b="1" dirty="0" err="1">
                <a:solidFill>
                  <a:srgbClr val="FF0000"/>
                </a:solidFill>
              </a:rPr>
              <a:t>We</a:t>
            </a:r>
            <a:r>
              <a:rPr lang="hr-HR" sz="3200" b="1" dirty="0">
                <a:solidFill>
                  <a:srgbClr val="FF0000"/>
                </a:solidFill>
              </a:rPr>
              <a:t> </a:t>
            </a:r>
            <a:r>
              <a:rPr lang="hr-HR" sz="3200" b="1" dirty="0" err="1">
                <a:solidFill>
                  <a:srgbClr val="FF0000"/>
                </a:solidFill>
              </a:rPr>
              <a:t>have</a:t>
            </a:r>
            <a:r>
              <a:rPr lang="hr-HR" sz="3200" b="1" dirty="0">
                <a:solidFill>
                  <a:srgbClr val="FF0000"/>
                </a:solidFill>
              </a:rPr>
              <a:t> </a:t>
            </a:r>
            <a:r>
              <a:rPr lang="hr-HR" sz="3200" b="1" dirty="0" err="1">
                <a:solidFill>
                  <a:srgbClr val="FF0000"/>
                </a:solidFill>
              </a:rPr>
              <a:t>interclass</a:t>
            </a:r>
            <a:r>
              <a:rPr lang="hr-HR" sz="3200" b="1" dirty="0">
                <a:solidFill>
                  <a:srgbClr val="FF0000"/>
                </a:solidFill>
              </a:rPr>
              <a:t> </a:t>
            </a:r>
            <a:r>
              <a:rPr lang="hr-HR" sz="3200" b="1" dirty="0" err="1">
                <a:solidFill>
                  <a:srgbClr val="FF0000"/>
                </a:solidFill>
              </a:rPr>
              <a:t>competitions</a:t>
            </a:r>
            <a:r>
              <a:rPr lang="hr-HR" sz="3200" b="1" dirty="0">
                <a:solidFill>
                  <a:srgbClr val="FF0000"/>
                </a:solidFill>
              </a:rPr>
              <a:t> </a:t>
            </a:r>
            <a:r>
              <a:rPr lang="hr-HR" sz="3200" b="1" dirty="0" err="1">
                <a:solidFill>
                  <a:srgbClr val="FF0000"/>
                </a:solidFill>
              </a:rPr>
              <a:t>about</a:t>
            </a:r>
            <a:r>
              <a:rPr lang="hr-HR" sz="3200" b="1" dirty="0">
                <a:solidFill>
                  <a:srgbClr val="FF0000"/>
                </a:solidFill>
              </a:rPr>
              <a:t> </a:t>
            </a:r>
            <a:r>
              <a:rPr lang="hr-HR" sz="3200" b="1" dirty="0" err="1">
                <a:solidFill>
                  <a:srgbClr val="FF0000"/>
                </a:solidFill>
              </a:rPr>
              <a:t>recycling</a:t>
            </a:r>
            <a:endParaRPr lang="hr-HR" sz="3200" b="1" dirty="0">
              <a:solidFill>
                <a:srgbClr val="FF0000"/>
              </a:solidFill>
            </a:endParaRPr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6813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808163"/>
            <a:ext cx="9144000" cy="2387600"/>
          </a:xfrm>
        </p:spPr>
        <p:txBody>
          <a:bodyPr/>
          <a:lstStyle/>
          <a:p>
            <a:r>
              <a:rPr lang="hr-HR" b="1" dirty="0" err="1">
                <a:solidFill>
                  <a:schemeClr val="bg1"/>
                </a:solidFill>
              </a:rPr>
              <a:t>We</a:t>
            </a:r>
            <a:r>
              <a:rPr lang="hr-HR" b="1" dirty="0">
                <a:solidFill>
                  <a:schemeClr val="bg1"/>
                </a:solidFill>
              </a:rPr>
              <a:t> </a:t>
            </a:r>
            <a:r>
              <a:rPr lang="hr-HR" b="1" dirty="0" err="1">
                <a:solidFill>
                  <a:schemeClr val="bg1"/>
                </a:solidFill>
              </a:rPr>
              <a:t>can´t</a:t>
            </a:r>
            <a:r>
              <a:rPr lang="hr-HR" b="1" dirty="0">
                <a:solidFill>
                  <a:schemeClr val="bg1"/>
                </a:solidFill>
              </a:rPr>
              <a:t> </a:t>
            </a:r>
            <a:r>
              <a:rPr lang="hr-HR" b="1" dirty="0" err="1">
                <a:solidFill>
                  <a:schemeClr val="bg1"/>
                </a:solidFill>
              </a:rPr>
              <a:t>wait</a:t>
            </a:r>
            <a:r>
              <a:rPr lang="hr-HR" b="1" dirty="0">
                <a:solidFill>
                  <a:schemeClr val="bg1"/>
                </a:solidFill>
              </a:rPr>
              <a:t> to </a:t>
            </a:r>
            <a:r>
              <a:rPr lang="hr-HR" b="1" dirty="0" err="1">
                <a:solidFill>
                  <a:schemeClr val="bg1"/>
                </a:solidFill>
              </a:rPr>
              <a:t>meet</a:t>
            </a:r>
            <a:r>
              <a:rPr lang="hr-HR" b="1" dirty="0">
                <a:solidFill>
                  <a:schemeClr val="bg1"/>
                </a:solidFill>
              </a:rPr>
              <a:t> </a:t>
            </a:r>
            <a:r>
              <a:rPr lang="hr-HR" b="1" dirty="0" err="1">
                <a:solidFill>
                  <a:schemeClr val="bg1"/>
                </a:solidFill>
              </a:rPr>
              <a:t>you</a:t>
            </a:r>
            <a:r>
              <a:rPr lang="hr-HR" b="1" dirty="0">
                <a:solidFill>
                  <a:schemeClr val="bg1"/>
                </a:solidFill>
              </a:rPr>
              <a:t> </a:t>
            </a:r>
            <a:r>
              <a:rPr lang="hr-HR" b="1" dirty="0" err="1">
                <a:solidFill>
                  <a:schemeClr val="bg1"/>
                </a:solidFill>
              </a:rPr>
              <a:t>all</a:t>
            </a:r>
            <a:r>
              <a:rPr lang="hr-HR" b="1" dirty="0">
                <a:solidFill>
                  <a:schemeClr val="bg1"/>
                </a:solidFill>
              </a:rPr>
              <a:t>!!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 flipV="1">
            <a:off x="5611090" y="5257799"/>
            <a:ext cx="5056909" cy="3252355"/>
          </a:xfr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32618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424652" y="301337"/>
            <a:ext cx="3932237" cy="1600200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725488" y="987425"/>
            <a:ext cx="3932237" cy="3811588"/>
          </a:xfrm>
        </p:spPr>
        <p:txBody>
          <a:bodyPr>
            <a:normAutofit/>
          </a:bodyPr>
          <a:lstStyle/>
          <a:p>
            <a:r>
              <a:rPr lang="hr-HR" sz="5400" dirty="0" err="1"/>
              <a:t>Meet</a:t>
            </a:r>
            <a:r>
              <a:rPr lang="hr-HR" sz="5400" dirty="0"/>
              <a:t> </a:t>
            </a:r>
            <a:r>
              <a:rPr lang="hr-HR" sz="5400" dirty="0" err="1"/>
              <a:t>the</a:t>
            </a:r>
            <a:r>
              <a:rPr lang="hr-HR" sz="5400" dirty="0"/>
              <a:t> </a:t>
            </a:r>
            <a:r>
              <a:rPr lang="hr-HR" sz="5400" dirty="0" err="1"/>
              <a:t>students</a:t>
            </a:r>
            <a:r>
              <a:rPr lang="hr-HR" sz="5400" dirty="0"/>
              <a:t>…</a:t>
            </a:r>
          </a:p>
        </p:txBody>
      </p:sp>
      <p:sp>
        <p:nvSpPr>
          <p:cNvPr id="6" name="Rezervirano mjesto slike 5"/>
          <p:cNvSpPr>
            <a:spLocks noGrp="1"/>
          </p:cNvSpPr>
          <p:nvPr>
            <p:ph type="pic" idx="1"/>
          </p:nvPr>
        </p:nvSpPr>
        <p:spPr>
          <a:xfrm>
            <a:off x="5270789" y="987425"/>
            <a:ext cx="6172200" cy="4873625"/>
          </a:xfrm>
        </p:spPr>
      </p:sp>
    </p:spTree>
    <p:extLst>
      <p:ext uri="{BB962C8B-B14F-4D97-AF65-F5344CB8AC3E}">
        <p14:creationId xmlns:p14="http://schemas.microsoft.com/office/powerpoint/2010/main" val="196291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jagram toka: Postupak 7"/>
          <p:cNvSpPr/>
          <p:nvPr/>
        </p:nvSpPr>
        <p:spPr>
          <a:xfrm>
            <a:off x="552348" y="452336"/>
            <a:ext cx="4143983" cy="5486400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400" dirty="0">
                <a:latin typeface="+mn-lt"/>
              </a:rPr>
              <a:t>Tereza Pera</a:t>
            </a:r>
            <a:br>
              <a:rPr lang="hr-HR" sz="4400" dirty="0">
                <a:latin typeface="+mn-lt"/>
              </a:rPr>
            </a:br>
            <a:endParaRPr lang="hr-HR" sz="4400" dirty="0">
              <a:latin typeface="+mn-lt"/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0" b="20390"/>
          <a:stretch>
            <a:fillRect/>
          </a:stretch>
        </p:blipFill>
        <p:spPr>
          <a:effectLst>
            <a:glow rad="127000">
              <a:schemeClr val="tx1">
                <a:alpha val="40000"/>
              </a:schemeClr>
            </a:glow>
          </a:effectLst>
        </p:spPr>
      </p:pic>
      <p:sp>
        <p:nvSpPr>
          <p:cNvPr id="6" name="Rezervirano mjesto teksta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Age:13</a:t>
            </a:r>
          </a:p>
          <a:p>
            <a:r>
              <a:rPr lang="hr-HR" sz="3600" dirty="0" err="1"/>
              <a:t>Likes:music</a:t>
            </a:r>
            <a:r>
              <a:rPr lang="hr-HR" sz="3600" dirty="0"/>
              <a:t>, </a:t>
            </a:r>
            <a:r>
              <a:rPr lang="hr-HR" sz="3600" dirty="0" err="1"/>
              <a:t>traveling</a:t>
            </a:r>
            <a:endParaRPr lang="hr-HR" sz="3600" dirty="0"/>
          </a:p>
          <a:p>
            <a:endParaRPr lang="hr-HR" sz="3600" dirty="0"/>
          </a:p>
          <a:p>
            <a:endParaRPr lang="hr-HR" sz="3600" dirty="0"/>
          </a:p>
          <a:p>
            <a:r>
              <a:rPr lang="hr-HR" sz="3600" dirty="0" err="1"/>
              <a:t>Doesn’t</a:t>
            </a:r>
            <a:r>
              <a:rPr lang="hr-HR" sz="3600" dirty="0"/>
              <a:t> </a:t>
            </a:r>
            <a:r>
              <a:rPr lang="hr-HR" sz="3600" dirty="0" err="1"/>
              <a:t>like</a:t>
            </a:r>
            <a:r>
              <a:rPr lang="hr-HR" sz="3600" dirty="0"/>
              <a:t>: </a:t>
            </a:r>
            <a:r>
              <a:rPr lang="hr-HR" sz="3600" dirty="0" err="1"/>
              <a:t>bugs</a:t>
            </a:r>
            <a:endParaRPr lang="hr-HR" sz="3600" dirty="0"/>
          </a:p>
          <a:p>
            <a:endParaRPr lang="hr-HR" sz="4800" dirty="0"/>
          </a:p>
          <a:p>
            <a:endParaRPr lang="hr-HR" sz="4800" dirty="0"/>
          </a:p>
        </p:txBody>
      </p:sp>
      <p:sp>
        <p:nvSpPr>
          <p:cNvPr id="5" name="Pravokutnik 4"/>
          <p:cNvSpPr/>
          <p:nvPr/>
        </p:nvSpPr>
        <p:spPr>
          <a:xfrm>
            <a:off x="476655" y="359923"/>
            <a:ext cx="4295370" cy="5671226"/>
          </a:xfrm>
          <a:prstGeom prst="rect">
            <a:avLst/>
          </a:prstGeom>
          <a:noFill/>
          <a:ln w="171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02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jagram toka: Postupak 13"/>
          <p:cNvSpPr/>
          <p:nvPr/>
        </p:nvSpPr>
        <p:spPr>
          <a:xfrm>
            <a:off x="418289" y="710119"/>
            <a:ext cx="4275338" cy="5585852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1495" y="277499"/>
            <a:ext cx="3932237" cy="1600200"/>
          </a:xfrm>
        </p:spPr>
        <p:txBody>
          <a:bodyPr>
            <a:normAutofit/>
          </a:bodyPr>
          <a:lstStyle/>
          <a:p>
            <a:pPr algn="ctr"/>
            <a:r>
              <a:rPr lang="hr-HR" sz="4800" dirty="0" err="1">
                <a:latin typeface="+mn-lt"/>
              </a:rPr>
              <a:t>Mia</a:t>
            </a:r>
            <a:r>
              <a:rPr lang="hr-HR" sz="4800" dirty="0">
                <a:latin typeface="+mn-lt"/>
              </a:rPr>
              <a:t> </a:t>
            </a:r>
            <a:r>
              <a:rPr lang="hr-HR" sz="4800" dirty="0" err="1">
                <a:latin typeface="+mn-lt"/>
              </a:rPr>
              <a:t>Kozlica</a:t>
            </a:r>
            <a:r>
              <a:rPr lang="hr-HR" sz="4800" dirty="0">
                <a:latin typeface="+mn-lt"/>
              </a:rPr>
              <a:t> </a:t>
            </a:r>
          </a:p>
        </p:txBody>
      </p:sp>
      <p:sp>
        <p:nvSpPr>
          <p:cNvPr id="6" name="Rezervirano mjesto teksta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hr-HR" sz="3600" dirty="0"/>
              <a:t>Age:14</a:t>
            </a:r>
          </a:p>
          <a:p>
            <a:r>
              <a:rPr lang="hr-HR" sz="3600" dirty="0" err="1"/>
              <a:t>Likes</a:t>
            </a:r>
            <a:r>
              <a:rPr lang="hr-HR" sz="3600" dirty="0"/>
              <a:t>: </a:t>
            </a:r>
            <a:r>
              <a:rPr lang="hr-HR" sz="3600" dirty="0" err="1"/>
              <a:t>drawing</a:t>
            </a:r>
            <a:r>
              <a:rPr lang="hr-HR" sz="3600" dirty="0"/>
              <a:t>, </a:t>
            </a:r>
            <a:r>
              <a:rPr lang="hr-HR" sz="3600" dirty="0" err="1"/>
              <a:t>painting</a:t>
            </a:r>
            <a:r>
              <a:rPr lang="hr-HR" sz="3600" dirty="0"/>
              <a:t>, music </a:t>
            </a:r>
            <a:r>
              <a:rPr lang="hr-HR" sz="3600" dirty="0" err="1"/>
              <a:t>and</a:t>
            </a:r>
            <a:r>
              <a:rPr lang="hr-HR" sz="3600" dirty="0"/>
              <a:t> </a:t>
            </a:r>
            <a:r>
              <a:rPr lang="hr-HR" sz="3600" dirty="0" err="1"/>
              <a:t>animals</a:t>
            </a:r>
            <a:endParaRPr lang="hr-HR" sz="3600" dirty="0"/>
          </a:p>
          <a:p>
            <a:endParaRPr lang="hr-HR" sz="3600" dirty="0"/>
          </a:p>
          <a:p>
            <a:endParaRPr lang="hr-HR" sz="3600" dirty="0"/>
          </a:p>
          <a:p>
            <a:r>
              <a:rPr lang="hr-HR" sz="3600" dirty="0" err="1"/>
              <a:t>Doesn’t</a:t>
            </a:r>
            <a:r>
              <a:rPr lang="hr-HR" sz="3600" dirty="0"/>
              <a:t> </a:t>
            </a:r>
            <a:r>
              <a:rPr lang="hr-HR" sz="3600" dirty="0" err="1"/>
              <a:t>like</a:t>
            </a:r>
            <a:r>
              <a:rPr lang="hr-HR" sz="3600" dirty="0"/>
              <a:t>: </a:t>
            </a:r>
            <a:r>
              <a:rPr lang="hr-HR" sz="3600" dirty="0" err="1"/>
              <a:t>tomatos</a:t>
            </a:r>
            <a:endParaRPr lang="hr-HR" sz="36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616" y="457200"/>
            <a:ext cx="4500699" cy="6000932"/>
          </a:xfrm>
          <a:prstGeom prst="rect">
            <a:avLst/>
          </a:prstGeom>
          <a:effectLst>
            <a:glow rad="254000">
              <a:schemeClr val="accent1">
                <a:alpha val="40000"/>
              </a:schemeClr>
            </a:glow>
          </a:effectLst>
        </p:spPr>
      </p:pic>
      <p:sp>
        <p:nvSpPr>
          <p:cNvPr id="11" name="Naslov 1"/>
          <p:cNvSpPr txBox="1">
            <a:spLocks/>
          </p:cNvSpPr>
          <p:nvPr/>
        </p:nvSpPr>
        <p:spPr>
          <a:xfrm>
            <a:off x="891920" y="855811"/>
            <a:ext cx="4072715" cy="16285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4400">
                <a:latin typeface="+mn-lt"/>
              </a:rPr>
              <a:t/>
            </a:r>
            <a:br>
              <a:rPr lang="hr-HR" sz="4400">
                <a:latin typeface="+mn-lt"/>
              </a:rPr>
            </a:br>
            <a:endParaRPr lang="hr-HR" sz="4400" dirty="0">
              <a:latin typeface="+mn-lt"/>
            </a:endParaRPr>
          </a:p>
        </p:txBody>
      </p:sp>
      <p:sp>
        <p:nvSpPr>
          <p:cNvPr id="12" name="Rezervirano mjesto teksta 5"/>
          <p:cNvSpPr txBox="1">
            <a:spLocks/>
          </p:cNvSpPr>
          <p:nvPr/>
        </p:nvSpPr>
        <p:spPr>
          <a:xfrm>
            <a:off x="891920" y="2416802"/>
            <a:ext cx="4072715" cy="387916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r-HR" sz="3600" dirty="0"/>
          </a:p>
          <a:p>
            <a:endParaRPr lang="hr-HR" sz="4800" dirty="0"/>
          </a:p>
          <a:p>
            <a:endParaRPr lang="hr-HR" sz="4800" dirty="0"/>
          </a:p>
        </p:txBody>
      </p:sp>
      <p:sp>
        <p:nvSpPr>
          <p:cNvPr id="13" name="Pravokutnik 12"/>
          <p:cNvSpPr/>
          <p:nvPr/>
        </p:nvSpPr>
        <p:spPr>
          <a:xfrm>
            <a:off x="323204" y="622671"/>
            <a:ext cx="4448821" cy="5771779"/>
          </a:xfrm>
          <a:prstGeom prst="rect">
            <a:avLst/>
          </a:prstGeom>
          <a:noFill/>
          <a:ln w="171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58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jagram toka: Postupak 7"/>
          <p:cNvSpPr/>
          <p:nvPr/>
        </p:nvSpPr>
        <p:spPr>
          <a:xfrm>
            <a:off x="418999" y="705678"/>
            <a:ext cx="4353026" cy="5746985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400" dirty="0">
                <a:latin typeface="+mn-lt"/>
              </a:rPr>
              <a:t>Nikola Šego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0" b="20390"/>
          <a:stretch>
            <a:fillRect/>
          </a:stretch>
        </p:blipFill>
        <p:spPr>
          <a:effectLst>
            <a:glow rad="254000">
              <a:schemeClr val="bg1">
                <a:alpha val="40000"/>
              </a:schemeClr>
            </a:glow>
          </a:effectLst>
        </p:spPr>
      </p:pic>
      <p:sp>
        <p:nvSpPr>
          <p:cNvPr id="3" name="Rezervirano mjesto teksta 2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125686"/>
          </a:xfrm>
        </p:spPr>
        <p:txBody>
          <a:bodyPr>
            <a:normAutofit lnSpcReduction="10000"/>
          </a:bodyPr>
          <a:lstStyle/>
          <a:p>
            <a:r>
              <a:rPr lang="hr-HR" sz="4000" dirty="0"/>
              <a:t>Age: 14</a:t>
            </a:r>
          </a:p>
          <a:p>
            <a:r>
              <a:rPr lang="hr-HR" sz="4000" dirty="0" err="1"/>
              <a:t>Likes</a:t>
            </a:r>
            <a:r>
              <a:rPr lang="hr-HR" sz="4000" dirty="0"/>
              <a:t>: </a:t>
            </a:r>
            <a:r>
              <a:rPr lang="hr-HR" sz="4000" dirty="0" err="1"/>
              <a:t>movies,sports,food,football</a:t>
            </a:r>
            <a:endParaRPr lang="hr-HR" sz="4000" dirty="0"/>
          </a:p>
          <a:p>
            <a:endParaRPr lang="hr-HR" sz="4000" dirty="0"/>
          </a:p>
          <a:p>
            <a:endParaRPr lang="hr-HR" sz="4000" dirty="0"/>
          </a:p>
          <a:p>
            <a:r>
              <a:rPr lang="hr-HR" sz="4000" dirty="0" err="1"/>
              <a:t>Doesn’t</a:t>
            </a:r>
            <a:r>
              <a:rPr lang="hr-HR" sz="4000" dirty="0"/>
              <a:t> </a:t>
            </a:r>
            <a:r>
              <a:rPr lang="hr-HR" sz="4000" dirty="0" err="1"/>
              <a:t>like</a:t>
            </a:r>
            <a:r>
              <a:rPr lang="hr-HR" sz="4000" dirty="0"/>
              <a:t>: </a:t>
            </a:r>
            <a:r>
              <a:rPr lang="hr-HR" sz="4000" dirty="0" err="1"/>
              <a:t>cats</a:t>
            </a:r>
            <a:endParaRPr lang="hr-HR" sz="4000" dirty="0"/>
          </a:p>
        </p:txBody>
      </p:sp>
      <p:sp>
        <p:nvSpPr>
          <p:cNvPr id="5" name="Naslov 1"/>
          <p:cNvSpPr txBox="1">
            <a:spLocks/>
          </p:cNvSpPr>
          <p:nvPr/>
        </p:nvSpPr>
        <p:spPr>
          <a:xfrm>
            <a:off x="764736" y="944394"/>
            <a:ext cx="4072715" cy="16285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4400">
                <a:latin typeface="+mn-lt"/>
              </a:rPr>
              <a:t/>
            </a:r>
            <a:br>
              <a:rPr lang="hr-HR" sz="4400">
                <a:latin typeface="+mn-lt"/>
              </a:rPr>
            </a:br>
            <a:endParaRPr lang="hr-HR" sz="4400" dirty="0">
              <a:latin typeface="+mn-lt"/>
            </a:endParaRPr>
          </a:p>
        </p:txBody>
      </p:sp>
      <p:sp>
        <p:nvSpPr>
          <p:cNvPr id="6" name="Rezervirano mjesto teksta 5"/>
          <p:cNvSpPr txBox="1">
            <a:spLocks/>
          </p:cNvSpPr>
          <p:nvPr/>
        </p:nvSpPr>
        <p:spPr>
          <a:xfrm>
            <a:off x="764736" y="2505385"/>
            <a:ext cx="4072715" cy="387916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r-HR" sz="3600" dirty="0"/>
          </a:p>
          <a:p>
            <a:endParaRPr lang="hr-HR" sz="4800" dirty="0"/>
          </a:p>
          <a:p>
            <a:endParaRPr lang="hr-HR" sz="4800" dirty="0"/>
          </a:p>
        </p:txBody>
      </p:sp>
      <p:sp>
        <p:nvSpPr>
          <p:cNvPr id="7" name="Pravokutnik 6"/>
          <p:cNvSpPr/>
          <p:nvPr/>
        </p:nvSpPr>
        <p:spPr>
          <a:xfrm>
            <a:off x="323204" y="612775"/>
            <a:ext cx="4448821" cy="5771779"/>
          </a:xfrm>
          <a:prstGeom prst="rect">
            <a:avLst/>
          </a:prstGeom>
          <a:noFill/>
          <a:ln w="171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7916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jagram toka: Postupak 7"/>
          <p:cNvSpPr/>
          <p:nvPr/>
        </p:nvSpPr>
        <p:spPr>
          <a:xfrm>
            <a:off x="401601" y="705677"/>
            <a:ext cx="4292026" cy="5429249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400" dirty="0">
                <a:latin typeface="+mn-lt"/>
              </a:rPr>
              <a:t>Antonio Matej </a:t>
            </a:r>
            <a:r>
              <a:rPr lang="hr-HR" sz="4400" dirty="0" err="1">
                <a:latin typeface="+mn-lt"/>
              </a:rPr>
              <a:t>Gverić</a:t>
            </a:r>
            <a:r>
              <a:rPr lang="hr-HR" sz="4400" dirty="0">
                <a:latin typeface="+mn-lt"/>
              </a:rPr>
              <a:t> </a:t>
            </a:r>
            <a:r>
              <a:rPr lang="hr-HR" sz="4400" dirty="0" err="1">
                <a:latin typeface="+mn-lt"/>
              </a:rPr>
              <a:t>or</a:t>
            </a:r>
            <a:r>
              <a:rPr lang="hr-HR" sz="4400" dirty="0">
                <a:latin typeface="+mn-lt"/>
              </a:rPr>
              <a:t> AMG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0" b="20390"/>
          <a:stretch>
            <a:fillRect/>
          </a:stretch>
        </p:blipFill>
        <p:spPr>
          <a:effectLst>
            <a:glow rad="254000">
              <a:schemeClr val="bg1">
                <a:alpha val="40000"/>
              </a:schemeClr>
            </a:glow>
          </a:effectLst>
        </p:spPr>
      </p:pic>
      <p:sp>
        <p:nvSpPr>
          <p:cNvPr id="3" name="Rezervirano mjesto teksta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hr-HR" sz="3600" dirty="0"/>
              <a:t>Age: 14</a:t>
            </a:r>
          </a:p>
          <a:p>
            <a:r>
              <a:rPr lang="hr-HR" sz="3600" dirty="0" err="1"/>
              <a:t>Likes</a:t>
            </a:r>
            <a:r>
              <a:rPr lang="hr-HR" sz="3600" dirty="0"/>
              <a:t>: </a:t>
            </a:r>
            <a:r>
              <a:rPr lang="hr-HR" sz="3600" dirty="0" err="1"/>
              <a:t>Chess</a:t>
            </a:r>
            <a:r>
              <a:rPr lang="hr-HR" sz="3600" dirty="0"/>
              <a:t>, </a:t>
            </a:r>
            <a:r>
              <a:rPr lang="hr-HR" sz="3600" dirty="0" err="1"/>
              <a:t>drawing</a:t>
            </a:r>
            <a:r>
              <a:rPr lang="hr-HR" sz="3600" dirty="0"/>
              <a:t>, </a:t>
            </a:r>
            <a:r>
              <a:rPr lang="hr-HR" sz="3600" dirty="0" err="1"/>
              <a:t>science</a:t>
            </a:r>
            <a:r>
              <a:rPr lang="hr-HR" sz="3600" dirty="0"/>
              <a:t>, </a:t>
            </a:r>
            <a:r>
              <a:rPr lang="hr-HR" sz="3600" dirty="0" err="1"/>
              <a:t>math</a:t>
            </a:r>
            <a:r>
              <a:rPr lang="hr-HR" sz="3600" dirty="0"/>
              <a:t>, </a:t>
            </a:r>
            <a:r>
              <a:rPr lang="hr-HR" sz="3600" dirty="0" err="1"/>
              <a:t>sports</a:t>
            </a:r>
            <a:endParaRPr lang="hr-HR" sz="3600" dirty="0"/>
          </a:p>
          <a:p>
            <a:endParaRPr lang="hr-HR" sz="3600" dirty="0"/>
          </a:p>
          <a:p>
            <a:endParaRPr lang="hr-HR" sz="3600" dirty="0"/>
          </a:p>
          <a:p>
            <a:r>
              <a:rPr lang="hr-HR" sz="3600" dirty="0" err="1"/>
              <a:t>Doesn’t</a:t>
            </a:r>
            <a:r>
              <a:rPr lang="hr-HR" sz="3600" dirty="0"/>
              <a:t> </a:t>
            </a:r>
            <a:r>
              <a:rPr lang="hr-HR" sz="3600" dirty="0" err="1"/>
              <a:t>like</a:t>
            </a:r>
            <a:r>
              <a:rPr lang="hr-HR" sz="3600" dirty="0"/>
              <a:t>: </a:t>
            </a:r>
            <a:r>
              <a:rPr lang="hr-HR" sz="3600" dirty="0" err="1"/>
              <a:t>Mushrooms</a:t>
            </a:r>
            <a:endParaRPr lang="hr-HR" sz="3600" dirty="0"/>
          </a:p>
        </p:txBody>
      </p:sp>
      <p:sp>
        <p:nvSpPr>
          <p:cNvPr id="5" name="Naslov 1"/>
          <p:cNvSpPr txBox="1">
            <a:spLocks/>
          </p:cNvSpPr>
          <p:nvPr/>
        </p:nvSpPr>
        <p:spPr>
          <a:xfrm>
            <a:off x="686338" y="626658"/>
            <a:ext cx="4072715" cy="16285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4400">
                <a:latin typeface="+mn-lt"/>
              </a:rPr>
              <a:t/>
            </a:r>
            <a:br>
              <a:rPr lang="hr-HR" sz="4400">
                <a:latin typeface="+mn-lt"/>
              </a:rPr>
            </a:br>
            <a:endParaRPr lang="hr-HR" sz="4400" dirty="0">
              <a:latin typeface="+mn-lt"/>
            </a:endParaRPr>
          </a:p>
        </p:txBody>
      </p:sp>
      <p:sp>
        <p:nvSpPr>
          <p:cNvPr id="6" name="Rezervirano mjesto teksta 5"/>
          <p:cNvSpPr txBox="1">
            <a:spLocks/>
          </p:cNvSpPr>
          <p:nvPr/>
        </p:nvSpPr>
        <p:spPr>
          <a:xfrm>
            <a:off x="686338" y="2187649"/>
            <a:ext cx="4072715" cy="387916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r-HR" sz="3600" dirty="0"/>
          </a:p>
          <a:p>
            <a:endParaRPr lang="hr-HR" sz="4800" dirty="0"/>
          </a:p>
          <a:p>
            <a:endParaRPr lang="hr-HR" sz="4800" dirty="0"/>
          </a:p>
        </p:txBody>
      </p:sp>
      <p:sp>
        <p:nvSpPr>
          <p:cNvPr id="7" name="Pravokutnik 6"/>
          <p:cNvSpPr/>
          <p:nvPr/>
        </p:nvSpPr>
        <p:spPr>
          <a:xfrm>
            <a:off x="323204" y="626658"/>
            <a:ext cx="4448821" cy="5602321"/>
          </a:xfrm>
          <a:prstGeom prst="rect">
            <a:avLst/>
          </a:prstGeom>
          <a:noFill/>
          <a:ln w="171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62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jagram toka: Postupak 7"/>
          <p:cNvSpPr/>
          <p:nvPr/>
        </p:nvSpPr>
        <p:spPr>
          <a:xfrm>
            <a:off x="401601" y="705678"/>
            <a:ext cx="4292026" cy="5669163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800" b="1" dirty="0">
                <a:latin typeface="+mn-lt"/>
                <a:ea typeface="Algerian" panose="02000000000000000000" pitchFamily="2" charset="0"/>
              </a:rPr>
              <a:t>Sara Šimić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0" b="20390"/>
          <a:stretch>
            <a:fillRect/>
          </a:stretch>
        </p:blipFill>
        <p:spPr>
          <a:effectLst>
            <a:glow rad="254000">
              <a:schemeClr val="bg1">
                <a:alpha val="40000"/>
              </a:schemeClr>
            </a:glow>
          </a:effectLst>
        </p:spPr>
      </p:pic>
      <p:sp>
        <p:nvSpPr>
          <p:cNvPr id="3" name="Rezervirano mjesto teksta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sz="3600" dirty="0"/>
              <a:t>Age:13 </a:t>
            </a:r>
            <a:r>
              <a:rPr lang="hr-HR" sz="3600" dirty="0" err="1"/>
              <a:t>Years</a:t>
            </a:r>
            <a:r>
              <a:rPr lang="hr-HR" sz="3600" dirty="0"/>
              <a:t> </a:t>
            </a:r>
            <a:r>
              <a:rPr lang="hr-HR" sz="3600" dirty="0" err="1"/>
              <a:t>old</a:t>
            </a:r>
            <a:endParaRPr lang="hr-HR" sz="3600" dirty="0"/>
          </a:p>
          <a:p>
            <a:r>
              <a:rPr lang="hr-HR" sz="3600" dirty="0" err="1"/>
              <a:t>Likes:dogs,traveling,food,films</a:t>
            </a:r>
            <a:r>
              <a:rPr lang="hr-HR" sz="3600" dirty="0"/>
              <a:t>/ </a:t>
            </a:r>
            <a:r>
              <a:rPr lang="hr-HR" sz="3600" dirty="0" err="1"/>
              <a:t>series</a:t>
            </a:r>
            <a:r>
              <a:rPr lang="hr-HR" sz="3600" dirty="0"/>
              <a:t> , </a:t>
            </a:r>
            <a:r>
              <a:rPr lang="hr-HR" sz="3600" dirty="0" err="1"/>
              <a:t>plants</a:t>
            </a:r>
            <a:r>
              <a:rPr lang="hr-HR" sz="3600" dirty="0"/>
              <a:t> </a:t>
            </a:r>
            <a:r>
              <a:rPr lang="hr-HR" sz="3600" dirty="0" err="1"/>
              <a:t>and</a:t>
            </a:r>
            <a:r>
              <a:rPr lang="hr-HR" sz="3600" dirty="0"/>
              <a:t> </a:t>
            </a:r>
            <a:r>
              <a:rPr lang="hr-HR" sz="3600" dirty="0" err="1"/>
              <a:t>swimming</a:t>
            </a:r>
            <a:endParaRPr lang="hr-HR" sz="3600" dirty="0"/>
          </a:p>
          <a:p>
            <a:endParaRPr lang="hr-HR" sz="3600" dirty="0"/>
          </a:p>
          <a:p>
            <a:endParaRPr lang="hr-HR" sz="3600" dirty="0"/>
          </a:p>
          <a:p>
            <a:r>
              <a:rPr lang="hr-HR" sz="3600" dirty="0" err="1"/>
              <a:t>Doesn’t</a:t>
            </a:r>
            <a:r>
              <a:rPr lang="hr-HR" sz="3600" dirty="0"/>
              <a:t> </a:t>
            </a:r>
            <a:r>
              <a:rPr lang="hr-HR" sz="3600" dirty="0" err="1"/>
              <a:t>like:Cats,Bananas</a:t>
            </a:r>
            <a:endParaRPr lang="hr-HR" sz="3600" dirty="0"/>
          </a:p>
        </p:txBody>
      </p:sp>
      <p:sp>
        <p:nvSpPr>
          <p:cNvPr id="5" name="Naslov 1"/>
          <p:cNvSpPr txBox="1">
            <a:spLocks/>
          </p:cNvSpPr>
          <p:nvPr/>
        </p:nvSpPr>
        <p:spPr>
          <a:xfrm>
            <a:off x="686338" y="866572"/>
            <a:ext cx="4072715" cy="16285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4400">
                <a:latin typeface="+mn-lt"/>
              </a:rPr>
              <a:t/>
            </a:r>
            <a:br>
              <a:rPr lang="hr-HR" sz="4400">
                <a:latin typeface="+mn-lt"/>
              </a:rPr>
            </a:br>
            <a:endParaRPr lang="hr-HR" sz="4400" dirty="0">
              <a:latin typeface="+mn-lt"/>
            </a:endParaRPr>
          </a:p>
        </p:txBody>
      </p:sp>
      <p:sp>
        <p:nvSpPr>
          <p:cNvPr id="6" name="Rezervirano mjesto teksta 5"/>
          <p:cNvSpPr txBox="1">
            <a:spLocks/>
          </p:cNvSpPr>
          <p:nvPr/>
        </p:nvSpPr>
        <p:spPr>
          <a:xfrm>
            <a:off x="686338" y="2427563"/>
            <a:ext cx="4072715" cy="387916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r-HR" sz="3600" dirty="0"/>
          </a:p>
          <a:p>
            <a:endParaRPr lang="hr-HR" sz="4800" dirty="0"/>
          </a:p>
          <a:p>
            <a:endParaRPr lang="hr-HR" sz="4800" dirty="0"/>
          </a:p>
        </p:txBody>
      </p:sp>
      <p:sp>
        <p:nvSpPr>
          <p:cNvPr id="7" name="Pravokutnik 6"/>
          <p:cNvSpPr/>
          <p:nvPr/>
        </p:nvSpPr>
        <p:spPr>
          <a:xfrm>
            <a:off x="323204" y="616226"/>
            <a:ext cx="4448821" cy="5852667"/>
          </a:xfrm>
          <a:prstGeom prst="rect">
            <a:avLst/>
          </a:prstGeom>
          <a:noFill/>
          <a:ln w="171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651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jagram toka: Postupak 7"/>
          <p:cNvSpPr/>
          <p:nvPr/>
        </p:nvSpPr>
        <p:spPr>
          <a:xfrm>
            <a:off x="487017" y="745435"/>
            <a:ext cx="4206610" cy="5658590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Nika </a:t>
            </a:r>
            <a:r>
              <a:rPr lang="hr-HR" dirty="0" err="1"/>
              <a:t>Puljas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0" b="20390"/>
          <a:stretch>
            <a:fillRect/>
          </a:stretch>
        </p:blipFill>
        <p:spPr>
          <a:xfrm>
            <a:off x="4772025" y="1144179"/>
            <a:ext cx="6172200" cy="4873625"/>
          </a:xfrm>
          <a:effectLst>
            <a:glow rad="254000">
              <a:schemeClr val="bg1">
                <a:alpha val="40000"/>
              </a:schemeClr>
            </a:glow>
          </a:effectLst>
        </p:spPr>
      </p:pic>
      <p:sp>
        <p:nvSpPr>
          <p:cNvPr id="3" name="Rezervirano mjesto teksta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r-HR" sz="3600" dirty="0"/>
              <a:t>Age:13</a:t>
            </a:r>
          </a:p>
          <a:p>
            <a:r>
              <a:rPr lang="hr-HR" sz="3600" dirty="0" err="1"/>
              <a:t>Likes:dogs,sea</a:t>
            </a:r>
            <a:r>
              <a:rPr lang="hr-HR" sz="3600" dirty="0"/>
              <a:t>,</a:t>
            </a:r>
          </a:p>
          <a:p>
            <a:r>
              <a:rPr lang="hr-HR" sz="3600" dirty="0" err="1"/>
              <a:t>animals,Croatia</a:t>
            </a:r>
            <a:r>
              <a:rPr lang="hr-HR" sz="3600" dirty="0"/>
              <a:t>,</a:t>
            </a:r>
          </a:p>
          <a:p>
            <a:r>
              <a:rPr lang="hr-HR" sz="3600" dirty="0" err="1"/>
              <a:t>biology,football</a:t>
            </a:r>
            <a:r>
              <a:rPr lang="hr-HR" sz="3600" dirty="0"/>
              <a:t>,</a:t>
            </a:r>
          </a:p>
          <a:p>
            <a:r>
              <a:rPr lang="hr-HR" sz="3600" dirty="0" err="1"/>
              <a:t>roses</a:t>
            </a:r>
            <a:endParaRPr lang="hr-HR" sz="3600" dirty="0"/>
          </a:p>
          <a:p>
            <a:endParaRPr lang="hr-HR" sz="3600" dirty="0"/>
          </a:p>
          <a:p>
            <a:endParaRPr lang="hr-HR" sz="3600" dirty="0"/>
          </a:p>
          <a:p>
            <a:endParaRPr lang="hr-HR" sz="3600" dirty="0"/>
          </a:p>
          <a:p>
            <a:r>
              <a:rPr lang="hr-HR" sz="3600" dirty="0" err="1"/>
              <a:t>Doesn’t</a:t>
            </a:r>
            <a:r>
              <a:rPr lang="hr-HR" sz="3600" dirty="0"/>
              <a:t> </a:t>
            </a:r>
            <a:r>
              <a:rPr lang="hr-HR" sz="3600" dirty="0" err="1"/>
              <a:t>like:spiders,clowns</a:t>
            </a:r>
            <a:endParaRPr lang="hr-HR" sz="3600" dirty="0"/>
          </a:p>
        </p:txBody>
      </p:sp>
      <p:sp>
        <p:nvSpPr>
          <p:cNvPr id="5" name="Naslov 1"/>
          <p:cNvSpPr txBox="1">
            <a:spLocks/>
          </p:cNvSpPr>
          <p:nvPr/>
        </p:nvSpPr>
        <p:spPr>
          <a:xfrm>
            <a:off x="686338" y="895756"/>
            <a:ext cx="4072715" cy="16285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4400">
                <a:latin typeface="+mn-lt"/>
              </a:rPr>
              <a:t/>
            </a:r>
            <a:br>
              <a:rPr lang="hr-HR" sz="4400">
                <a:latin typeface="+mn-lt"/>
              </a:rPr>
            </a:br>
            <a:endParaRPr lang="hr-HR" sz="4400" dirty="0">
              <a:latin typeface="+mn-lt"/>
            </a:endParaRPr>
          </a:p>
        </p:txBody>
      </p:sp>
      <p:sp>
        <p:nvSpPr>
          <p:cNvPr id="6" name="Rezervirano mjesto teksta 5"/>
          <p:cNvSpPr txBox="1">
            <a:spLocks/>
          </p:cNvSpPr>
          <p:nvPr/>
        </p:nvSpPr>
        <p:spPr>
          <a:xfrm>
            <a:off x="686338" y="2456747"/>
            <a:ext cx="4072715" cy="387916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r-HR" sz="3600" dirty="0"/>
          </a:p>
          <a:p>
            <a:endParaRPr lang="hr-HR" sz="4800" dirty="0"/>
          </a:p>
          <a:p>
            <a:endParaRPr lang="hr-HR" sz="4800" dirty="0"/>
          </a:p>
        </p:txBody>
      </p:sp>
      <p:sp>
        <p:nvSpPr>
          <p:cNvPr id="7" name="Pravokutnik 6"/>
          <p:cNvSpPr/>
          <p:nvPr/>
        </p:nvSpPr>
        <p:spPr>
          <a:xfrm>
            <a:off x="401601" y="655983"/>
            <a:ext cx="4370424" cy="5842094"/>
          </a:xfrm>
          <a:prstGeom prst="rect">
            <a:avLst/>
          </a:prstGeom>
          <a:noFill/>
          <a:ln w="171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662556"/>
      </p:ext>
    </p:extLst>
  </p:cSld>
  <p:clrMapOvr>
    <a:masterClrMapping/>
  </p:clrMapOvr>
  <p:transition spd="slow">
    <p:comb/>
  </p:transition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5175</TotalTime>
  <Words>341</Words>
  <Application>Microsoft Office PowerPoint</Application>
  <PresentationFormat>Široki zaslon</PresentationFormat>
  <Paragraphs>139</Paragraphs>
  <Slides>23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23</vt:i4>
      </vt:variant>
    </vt:vector>
  </HeadingPairs>
  <TitlesOfParts>
    <vt:vector size="29" baseType="lpstr">
      <vt:lpstr>Algerian</vt:lpstr>
      <vt:lpstr>Arial</vt:lpstr>
      <vt:lpstr>Arial Rounded MT Bold</vt:lpstr>
      <vt:lpstr>Calibri</vt:lpstr>
      <vt:lpstr>Calibri Light</vt:lpstr>
      <vt:lpstr>Tema sustava Office</vt:lpstr>
      <vt:lpstr>This is us….</vt:lpstr>
      <vt:lpstr>PowerPoint prezentacija</vt:lpstr>
      <vt:lpstr>PowerPoint prezentacija</vt:lpstr>
      <vt:lpstr>Tereza Pera </vt:lpstr>
      <vt:lpstr>Mia Kozlica </vt:lpstr>
      <vt:lpstr>Nikola Šego</vt:lpstr>
      <vt:lpstr>Antonio Matej Gverić or AMG</vt:lpstr>
      <vt:lpstr>Sara Šimić</vt:lpstr>
      <vt:lpstr>Nika Puljas</vt:lpstr>
      <vt:lpstr>Ana Vidović</vt:lpstr>
      <vt:lpstr>Marko Parčina</vt:lpstr>
      <vt:lpstr>Petar</vt:lpstr>
      <vt:lpstr>Felicija Vrtlar</vt:lpstr>
      <vt:lpstr>How to introduce Croatia to you..?</vt:lpstr>
      <vt:lpstr>What do we associate with Greece?</vt:lpstr>
      <vt:lpstr>Kaštela </vt:lpstr>
      <vt:lpstr> </vt:lpstr>
      <vt:lpstr>Teacher Tijana</vt:lpstr>
      <vt:lpstr>Teacher Tihana</vt:lpstr>
      <vt:lpstr>Headmistress Nives</vt:lpstr>
      <vt:lpstr>Meet the school…</vt:lpstr>
      <vt:lpstr>How does our school affect the enviroment</vt:lpstr>
      <vt:lpstr>We can´t wait to meet you all!!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us….</dc:title>
  <dc:creator>Tihana Bilić Drašković</dc:creator>
  <cp:lastModifiedBy>Tihana Bilić Drašković</cp:lastModifiedBy>
  <cp:revision>57</cp:revision>
  <dcterms:created xsi:type="dcterms:W3CDTF">2023-04-16T06:40:54Z</dcterms:created>
  <dcterms:modified xsi:type="dcterms:W3CDTF">2023-05-01T09:17:45Z</dcterms:modified>
</cp:coreProperties>
</file>